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oboto Black"/>
      <p:bold r:id="rId50"/>
      <p:boldItalic r:id="rId51"/>
    </p:embeddedFont>
    <p:embeddedFont>
      <p:font typeface="Roboto"/>
      <p:regular r:id="rId52"/>
      <p:bold r:id="rId53"/>
      <p:italic r:id="rId54"/>
      <p:boldItalic r:id="rId55"/>
    </p:embeddedFont>
    <p:embeddedFont>
      <p:font typeface="Montserrat"/>
      <p:regular r:id="rId56"/>
      <p:bold r:id="rId57"/>
      <p:italic r:id="rId58"/>
      <p:boldItalic r:id="rId59"/>
    </p:embeddedFont>
    <p:embeddedFont>
      <p:font typeface="Montserrat Medium"/>
      <p:regular r:id="rId60"/>
      <p:bold r:id="rId61"/>
      <p:italic r:id="rId62"/>
      <p:boldItalic r:id="rId63"/>
    </p:embeddedFont>
    <p:embeddedFont>
      <p:font typeface="Helvetica Neue"/>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Medium-italic.fntdata"/><Relationship Id="rId61" Type="http://schemas.openxmlformats.org/officeDocument/2006/relationships/font" Target="fonts/MontserratMedium-bold.fntdata"/><Relationship Id="rId20" Type="http://schemas.openxmlformats.org/officeDocument/2006/relationships/slide" Target="slides/slide15.xml"/><Relationship Id="rId64" Type="http://schemas.openxmlformats.org/officeDocument/2006/relationships/font" Target="fonts/HelveticaNeue-regular.fntdata"/><Relationship Id="rId63" Type="http://schemas.openxmlformats.org/officeDocument/2006/relationships/font" Target="fonts/MontserratMedium-boldItalic.fntdata"/><Relationship Id="rId22" Type="http://schemas.openxmlformats.org/officeDocument/2006/relationships/slide" Target="slides/slide17.xml"/><Relationship Id="rId66" Type="http://schemas.openxmlformats.org/officeDocument/2006/relationships/font" Target="fonts/HelveticaNeue-italic.fntdata"/><Relationship Id="rId21" Type="http://schemas.openxmlformats.org/officeDocument/2006/relationships/slide" Target="slides/slide16.xml"/><Relationship Id="rId65" Type="http://schemas.openxmlformats.org/officeDocument/2006/relationships/font" Target="fonts/HelveticaNeue-bold.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HelveticaNeue-boldItalic.fntdata"/><Relationship Id="rId60" Type="http://schemas.openxmlformats.org/officeDocument/2006/relationships/font" Target="fonts/MontserratMedium-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lack-boldItalic.fntdata"/><Relationship Id="rId50" Type="http://schemas.openxmlformats.org/officeDocument/2006/relationships/font" Target="fonts/RobotoBlack-bold.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6.xml"/><Relationship Id="rId55" Type="http://schemas.openxmlformats.org/officeDocument/2006/relationships/font" Target="fonts/Roboto-boldItalic.fntdata"/><Relationship Id="rId10" Type="http://schemas.openxmlformats.org/officeDocument/2006/relationships/slide" Target="slides/slide5.xml"/><Relationship Id="rId54" Type="http://schemas.openxmlformats.org/officeDocument/2006/relationships/font" Target="fonts/Roboto-italic.fntdata"/><Relationship Id="rId13" Type="http://schemas.openxmlformats.org/officeDocument/2006/relationships/slide" Target="slides/slide8.xml"/><Relationship Id="rId57" Type="http://schemas.openxmlformats.org/officeDocument/2006/relationships/font" Target="fonts/Montserrat-bold.fntdata"/><Relationship Id="rId12" Type="http://schemas.openxmlformats.org/officeDocument/2006/relationships/slide" Target="slides/slide7.xml"/><Relationship Id="rId56" Type="http://schemas.openxmlformats.org/officeDocument/2006/relationships/font" Target="fonts/Montserrat-regular.fntdata"/><Relationship Id="rId15" Type="http://schemas.openxmlformats.org/officeDocument/2006/relationships/slide" Target="slides/slide10.xml"/><Relationship Id="rId59" Type="http://schemas.openxmlformats.org/officeDocument/2006/relationships/font" Target="fonts/Montserrat-boldItalic.fntdata"/><Relationship Id="rId14" Type="http://schemas.openxmlformats.org/officeDocument/2006/relationships/slide" Target="slides/slide9.xml"/><Relationship Id="rId58" Type="http://schemas.openxmlformats.org/officeDocument/2006/relationships/font" Target="fonts/Montserra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haracter_encoding"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rojector.tensorflow.org/"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nsorflow.org/"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orbes.com/sites/bernardmarr/2019/10/16/what-is-unstructured-data-and-why-is-it-so-important-to-businesses-an-easy-explanation-for-anyone/?sh=d0192d615f64" TargetMode="External"/><Relationship Id="rId3" Type="http://schemas.openxmlformats.org/officeDocument/2006/relationships/hyperlink" Target="https://monkeylearn.com/unstructured-data/"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f77dbdd2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f77dbdd2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B3E51"/>
                </a:solidFill>
              </a:rPr>
              <a:t>Sentiment analysis is the process of detecting positive or negative sentiment in text.</a:t>
            </a:r>
            <a:endParaRPr sz="1350">
              <a:solidFill>
                <a:srgbClr val="2B3E51"/>
              </a:solidFill>
            </a:endParaRPr>
          </a:p>
          <a:p>
            <a:pPr indent="0" lvl="0" marL="0" rtl="0" algn="l">
              <a:spcBef>
                <a:spcPts val="0"/>
              </a:spcBef>
              <a:spcAft>
                <a:spcPts val="0"/>
              </a:spcAft>
              <a:buNone/>
            </a:pPr>
            <a:r>
              <a:t/>
            </a:r>
            <a:endParaRPr sz="1350">
              <a:solidFill>
                <a:srgbClr val="2B3E51"/>
              </a:solidFill>
            </a:endParaRPr>
          </a:p>
          <a:p>
            <a:pPr indent="0" lvl="0" marL="0" rtl="0" algn="l">
              <a:spcBef>
                <a:spcPts val="0"/>
              </a:spcBef>
              <a:spcAft>
                <a:spcPts val="0"/>
              </a:spcAft>
              <a:buNone/>
            </a:pPr>
            <a:r>
              <a:rPr lang="en" sz="1350">
                <a:solidFill>
                  <a:srgbClr val="2B3E51"/>
                </a:solidFill>
              </a:rPr>
              <a:t>Sentiment analysis models focus on polarity (</a:t>
            </a:r>
            <a:r>
              <a:rPr i="1" lang="en" sz="1350">
                <a:solidFill>
                  <a:srgbClr val="2B3E51"/>
                </a:solidFill>
              </a:rPr>
              <a:t>positive, negative, neutral</a:t>
            </a:r>
            <a:r>
              <a:rPr lang="en" sz="1350">
                <a:solidFill>
                  <a:srgbClr val="2B3E51"/>
                </a:solidFill>
              </a:rPr>
              <a:t>) but also on feelings and emotions (</a:t>
            </a:r>
            <a:r>
              <a:rPr i="1" lang="en" sz="1350">
                <a:solidFill>
                  <a:srgbClr val="2B3E51"/>
                </a:solidFill>
              </a:rPr>
              <a:t>angry, happy, sad</a:t>
            </a:r>
            <a:r>
              <a:rPr lang="en" sz="1350">
                <a:solidFill>
                  <a:srgbClr val="2B3E51"/>
                </a:solidFill>
              </a:rPr>
              <a:t>, etc), urgency (</a:t>
            </a:r>
            <a:r>
              <a:rPr i="1" lang="en" sz="1350">
                <a:solidFill>
                  <a:srgbClr val="2B3E51"/>
                </a:solidFill>
              </a:rPr>
              <a:t>urgent, not urgent</a:t>
            </a:r>
            <a:r>
              <a:rPr lang="en" sz="1350">
                <a:solidFill>
                  <a:srgbClr val="2B3E51"/>
                </a:solidFill>
              </a:rPr>
              <a:t>) and even intentions (</a:t>
            </a:r>
            <a:r>
              <a:rPr i="1" lang="en" sz="1350">
                <a:solidFill>
                  <a:srgbClr val="2B3E51"/>
                </a:solidFill>
              </a:rPr>
              <a:t>interested v. not interested</a:t>
            </a:r>
            <a:r>
              <a:rPr lang="en" sz="1350">
                <a:solidFill>
                  <a:srgbClr val="2B3E51"/>
                </a:solidFill>
              </a:rPr>
              <a:t>).</a:t>
            </a:r>
            <a:endParaRPr sz="1350">
              <a:solidFill>
                <a:srgbClr val="2B3E51"/>
              </a:solidFill>
            </a:endParaRPr>
          </a:p>
          <a:p>
            <a:pPr indent="0" lvl="0" marL="0" rtl="0" algn="l">
              <a:spcBef>
                <a:spcPts val="0"/>
              </a:spcBef>
              <a:spcAft>
                <a:spcPts val="0"/>
              </a:spcAft>
              <a:buNone/>
            </a:pPr>
            <a:r>
              <a:rPr lang="en" sz="1350">
                <a:solidFill>
                  <a:srgbClr val="2B3E51"/>
                </a:solidFill>
              </a:rPr>
              <a:t>So the output of the model depends on the task you want to achieve</a:t>
            </a:r>
            <a:endParaRPr sz="1350">
              <a:solidFill>
                <a:srgbClr val="2B3E51"/>
              </a:solidFill>
            </a:endParaRPr>
          </a:p>
          <a:p>
            <a:pPr indent="0" lvl="0" marL="0" rtl="0" algn="l">
              <a:spcBef>
                <a:spcPts val="0"/>
              </a:spcBef>
              <a:spcAft>
                <a:spcPts val="0"/>
              </a:spcAft>
              <a:buNone/>
            </a:pPr>
            <a:r>
              <a:t/>
            </a:r>
            <a:endParaRPr sz="1350">
              <a:solidFill>
                <a:srgbClr val="2B3E51"/>
              </a:solidFill>
            </a:endParaRPr>
          </a:p>
          <a:p>
            <a:pPr indent="0" lvl="0" marL="0" rtl="0" algn="l">
              <a:spcBef>
                <a:spcPts val="0"/>
              </a:spcBef>
              <a:spcAft>
                <a:spcPts val="0"/>
              </a:spcAft>
              <a:buNone/>
            </a:pPr>
            <a:r>
              <a:rPr lang="en" sz="1350">
                <a:solidFill>
                  <a:srgbClr val="2B3E51"/>
                </a:solidFill>
              </a:rPr>
              <a:t>Sentiment analysis is one of the hardest tasks in natural language processing because even humans struggle to analyze sentiments accurately. “</a:t>
            </a:r>
            <a:r>
              <a:rPr i="1" lang="en" sz="1350">
                <a:solidFill>
                  <a:srgbClr val="2B3E51"/>
                </a:solidFill>
              </a:rPr>
              <a:t>This is bette</a:t>
            </a:r>
            <a:r>
              <a:rPr i="1" lang="en" sz="1350">
                <a:solidFill>
                  <a:srgbClr val="2B3E51"/>
                </a:solidFill>
              </a:rPr>
              <a:t>r than nothing.”</a:t>
            </a:r>
            <a:endParaRPr i="1" sz="1350">
              <a:solidFill>
                <a:srgbClr val="2B3E51"/>
              </a:solidFill>
            </a:endParaRPr>
          </a:p>
          <a:p>
            <a:pPr indent="0" lvl="0" marL="0" rtl="0" algn="l">
              <a:spcBef>
                <a:spcPts val="0"/>
              </a:spcBef>
              <a:spcAft>
                <a:spcPts val="0"/>
              </a:spcAft>
              <a:buNone/>
            </a:pPr>
            <a:r>
              <a:t/>
            </a:r>
            <a:endParaRPr i="1" sz="1350">
              <a:solidFill>
                <a:srgbClr val="2B3E51"/>
              </a:solidFill>
            </a:endParaRPr>
          </a:p>
          <a:p>
            <a:pPr indent="0" lvl="0" marL="0" rtl="0" algn="l">
              <a:spcBef>
                <a:spcPts val="0"/>
              </a:spcBef>
              <a:spcAft>
                <a:spcPts val="0"/>
              </a:spcAft>
              <a:buNone/>
            </a:pPr>
            <a:r>
              <a:rPr i="1" lang="en" sz="1350">
                <a:solidFill>
                  <a:srgbClr val="2B3E51"/>
                </a:solidFill>
              </a:rPr>
              <a:t>1:25 secs</a:t>
            </a:r>
            <a:endParaRPr i="1" sz="1350">
              <a:solidFill>
                <a:srgbClr val="2B3E51"/>
              </a:solidFill>
            </a:endParaRPr>
          </a:p>
          <a:p>
            <a:pPr indent="0" lvl="0" marL="0" rtl="0" algn="l">
              <a:spcBef>
                <a:spcPts val="0"/>
              </a:spcBef>
              <a:spcAft>
                <a:spcPts val="0"/>
              </a:spcAft>
              <a:buNone/>
            </a:pPr>
            <a:r>
              <a:t/>
            </a:r>
            <a:endParaRPr i="1" sz="1350">
              <a:solidFill>
                <a:srgbClr val="2B3E5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f77dbdd2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bf77dbdd2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2B3E51"/>
              </a:solidFill>
            </a:endParaRPr>
          </a:p>
          <a:p>
            <a:pPr indent="0" lvl="0" marL="0" rtl="0" algn="l">
              <a:spcBef>
                <a:spcPts val="0"/>
              </a:spcBef>
              <a:spcAft>
                <a:spcPts val="0"/>
              </a:spcAft>
              <a:buClr>
                <a:schemeClr val="dk1"/>
              </a:buClr>
              <a:buSzPts val="1100"/>
              <a:buFont typeface="Arial"/>
              <a:buNone/>
            </a:pPr>
            <a:r>
              <a:rPr b="1" lang="en" sz="1200">
                <a:solidFill>
                  <a:srgbClr val="2B3E51"/>
                </a:solidFill>
              </a:rPr>
              <a:t>Brand Monitoring Product Performance/New Policy Monitoring Social Media Monitoring</a:t>
            </a:r>
            <a:endParaRPr b="1" sz="1200">
              <a:solidFill>
                <a:srgbClr val="2B3E51"/>
              </a:solidFill>
            </a:endParaRPr>
          </a:p>
          <a:p>
            <a:pPr indent="0" lvl="0" marL="0" rtl="0" algn="l">
              <a:spcBef>
                <a:spcPts val="0"/>
              </a:spcBef>
              <a:spcAft>
                <a:spcPts val="0"/>
              </a:spcAft>
              <a:buClr>
                <a:schemeClr val="dk1"/>
              </a:buClr>
              <a:buSzPts val="1100"/>
              <a:buFont typeface="Arial"/>
              <a:buNone/>
            </a:pPr>
            <a:r>
              <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Sentiment analysis is extremely important because </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it can help a business to understand the social sentiment of their brand, product or service while monitoring online conversations </a:t>
            </a:r>
            <a:r>
              <a:rPr lang="en" sz="1200">
                <a:solidFill>
                  <a:srgbClr val="2B3E51"/>
                </a:solidFill>
              </a:rPr>
              <a:t>on social media, across the internet, on news sites, blogs, forums, product reviews, and more. </a:t>
            </a:r>
            <a:endParaRPr sz="1200">
              <a:solidFill>
                <a:srgbClr val="2B3E51"/>
              </a:solidFill>
            </a:endParaRPr>
          </a:p>
          <a:p>
            <a:pPr indent="0" lvl="0" marL="0" rtl="0" algn="l">
              <a:spcBef>
                <a:spcPts val="0"/>
              </a:spcBef>
              <a:spcAft>
                <a:spcPts val="0"/>
              </a:spcAft>
              <a:buClr>
                <a:schemeClr val="dk1"/>
              </a:buClr>
              <a:buSzPts val="1100"/>
              <a:buFont typeface="Arial"/>
              <a:buNone/>
            </a:pPr>
            <a:r>
              <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For example, using sentiment analysis to analyze thousands of reviews about your product could help you discover if customers are happy about your pricing plans and customer service.</a:t>
            </a:r>
            <a:endParaRPr sz="1200">
              <a:solidFill>
                <a:srgbClr val="2B3E51"/>
              </a:solidFill>
            </a:endParaRPr>
          </a:p>
          <a:p>
            <a:pPr indent="0" lvl="0" marL="0" rtl="0" algn="l">
              <a:spcBef>
                <a:spcPts val="0"/>
              </a:spcBef>
              <a:spcAft>
                <a:spcPts val="0"/>
              </a:spcAft>
              <a:buClr>
                <a:schemeClr val="dk1"/>
              </a:buClr>
              <a:buSzPts val="1100"/>
              <a:buFont typeface="Arial"/>
              <a:buNone/>
            </a:pPr>
            <a:r>
              <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Again, we can look at not just the volume of mentions, and overall quality of those mentions.</a:t>
            </a:r>
            <a:endParaRPr sz="1200">
              <a:solidFill>
                <a:srgbClr val="2B3E51"/>
              </a:solidFill>
            </a:endParaRPr>
          </a:p>
          <a:p>
            <a:pPr indent="0" lvl="0" marL="0" rtl="0" algn="l">
              <a:spcBef>
                <a:spcPts val="0"/>
              </a:spcBef>
              <a:spcAft>
                <a:spcPts val="0"/>
              </a:spcAft>
              <a:buClr>
                <a:schemeClr val="dk1"/>
              </a:buClr>
              <a:buSzPts val="1100"/>
              <a:buFont typeface="Arial"/>
              <a:buNone/>
            </a:pPr>
            <a:r>
              <a:t/>
            </a:r>
            <a:endParaRPr sz="1200">
              <a:solidFill>
                <a:srgbClr val="2B3E51"/>
              </a:solidFill>
            </a:endParaRPr>
          </a:p>
          <a:p>
            <a:pPr indent="0" lvl="0" marL="0" rtl="0" algn="l">
              <a:spcBef>
                <a:spcPts val="0"/>
              </a:spcBef>
              <a:spcAft>
                <a:spcPts val="0"/>
              </a:spcAft>
              <a:buClr>
                <a:schemeClr val="dk1"/>
              </a:buClr>
              <a:buSzPts val="1100"/>
              <a:buFont typeface="Arial"/>
              <a:buNone/>
            </a:pPr>
            <a:r>
              <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[Customer Service] Next Slide</a:t>
            </a:r>
            <a:endParaRPr sz="1200">
              <a:solidFill>
                <a:srgbClr val="2B3E51"/>
              </a:solidFill>
            </a:endParaRPr>
          </a:p>
          <a:p>
            <a:pPr indent="0" lvl="0" marL="0" rtl="0" algn="l">
              <a:spcBef>
                <a:spcPts val="0"/>
              </a:spcBef>
              <a:spcAft>
                <a:spcPts val="0"/>
              </a:spcAft>
              <a:buClr>
                <a:schemeClr val="dk1"/>
              </a:buClr>
              <a:buSzPts val="1100"/>
              <a:buFont typeface="Arial"/>
              <a:buNone/>
            </a:pPr>
            <a:r>
              <a:t/>
            </a:r>
            <a:endParaRPr sz="1200">
              <a:solidFill>
                <a:srgbClr val="2B3E51"/>
              </a:solidFill>
            </a:endParaRPr>
          </a:p>
          <a:p>
            <a:pPr indent="0" lvl="0" marL="0" rtl="0" algn="l">
              <a:spcBef>
                <a:spcPts val="0"/>
              </a:spcBef>
              <a:spcAft>
                <a:spcPts val="0"/>
              </a:spcAft>
              <a:buClr>
                <a:schemeClr val="dk1"/>
              </a:buClr>
              <a:buSzPts val="1100"/>
              <a:buFont typeface="Arial"/>
              <a:buNone/>
            </a:pPr>
            <a:r>
              <a:t/>
            </a:r>
            <a:endParaRPr sz="1200">
              <a:solidFill>
                <a:srgbClr val="2B3E51"/>
              </a:solidFill>
            </a:endParaRPr>
          </a:p>
          <a:p>
            <a:pPr indent="0" lvl="0" marL="0" rtl="0" algn="l">
              <a:spcBef>
                <a:spcPts val="0"/>
              </a:spcBef>
              <a:spcAft>
                <a:spcPts val="0"/>
              </a:spcAft>
              <a:buClr>
                <a:schemeClr val="dk1"/>
              </a:buClr>
              <a:buSzPts val="1100"/>
              <a:buFont typeface="Arial"/>
              <a:buNone/>
            </a:pPr>
            <a:r>
              <a:rPr b="1" lang="en" sz="1200">
                <a:solidFill>
                  <a:srgbClr val="2B3E51"/>
                </a:solidFill>
              </a:rPr>
              <a:t>Market Research</a:t>
            </a:r>
            <a:endParaRPr b="1" sz="1200">
              <a:solidFill>
                <a:srgbClr val="2B3E51"/>
              </a:solidFill>
            </a:endParaRPr>
          </a:p>
          <a:p>
            <a:pPr indent="0" lvl="0" marL="0" rtl="0" algn="l">
              <a:spcBef>
                <a:spcPts val="0"/>
              </a:spcBef>
              <a:spcAft>
                <a:spcPts val="0"/>
              </a:spcAft>
              <a:buClr>
                <a:schemeClr val="dk1"/>
              </a:buClr>
              <a:buSzPts val="1100"/>
              <a:buFont typeface="Arial"/>
              <a:buNone/>
            </a:pPr>
            <a:r>
              <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Sentiment analysis empowers all kinds of market research and competitive analysis.</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Exploring a new market, anticipating future trends</a:t>
            </a:r>
            <a:endParaRPr sz="1200">
              <a:solidFill>
                <a:srgbClr val="2B3E51"/>
              </a:solidFill>
            </a:endParaRPr>
          </a:p>
          <a:p>
            <a:pPr indent="0" lvl="0" marL="0" rtl="0" algn="l">
              <a:spcBef>
                <a:spcPts val="0"/>
              </a:spcBef>
              <a:spcAft>
                <a:spcPts val="0"/>
              </a:spcAft>
              <a:buClr>
                <a:schemeClr val="dk1"/>
              </a:buClr>
              <a:buSzPts val="1100"/>
              <a:buFont typeface="Arial"/>
              <a:buNone/>
            </a:pPr>
            <a:r>
              <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G</a:t>
            </a:r>
            <a:r>
              <a:rPr lang="en" sz="1200">
                <a:solidFill>
                  <a:srgbClr val="2B3E51"/>
                </a:solidFill>
              </a:rPr>
              <a:t>aining insight into customer opinions once you understand how the customer feels </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what they liked and disliked </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and built things like recommendation systems or targeted marketing campaigns for them </a:t>
            </a:r>
            <a:endParaRPr sz="1200">
              <a:solidFill>
                <a:srgbClr val="2B3E51"/>
              </a:solidFill>
            </a:endParaRPr>
          </a:p>
          <a:p>
            <a:pPr indent="0" lvl="0" marL="0" rtl="0" algn="l">
              <a:spcBef>
                <a:spcPts val="0"/>
              </a:spcBef>
              <a:spcAft>
                <a:spcPts val="0"/>
              </a:spcAft>
              <a:buClr>
                <a:schemeClr val="dk1"/>
              </a:buClr>
              <a:buSzPts val="1100"/>
              <a:buFont typeface="Arial"/>
              <a:buNone/>
            </a:pPr>
            <a:r>
              <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Follow your competition in real time on social media. </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Maybe your competitor released a new product and no one buy them</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Find out what aspects of what went wrong and use it to your advantage.</a:t>
            </a:r>
            <a:endParaRPr sz="1200">
              <a:solidFill>
                <a:srgbClr val="2B3E51"/>
              </a:solidFill>
            </a:endParaRPr>
          </a:p>
          <a:p>
            <a:pPr indent="0" lvl="0" marL="0" rtl="0" algn="l">
              <a:spcBef>
                <a:spcPts val="0"/>
              </a:spcBef>
              <a:spcAft>
                <a:spcPts val="0"/>
              </a:spcAft>
              <a:buClr>
                <a:schemeClr val="dk1"/>
              </a:buClr>
              <a:buSzPts val="1100"/>
              <a:buFont typeface="Arial"/>
              <a:buNone/>
            </a:pPr>
            <a:r>
              <a:t/>
            </a:r>
            <a:endParaRPr sz="1200">
              <a:solidFill>
                <a:srgbClr val="2B3E51"/>
              </a:solidFill>
            </a:endParaRPr>
          </a:p>
          <a:p>
            <a:pPr indent="0" lvl="0" marL="0" rtl="0" algn="l">
              <a:spcBef>
                <a:spcPts val="0"/>
              </a:spcBef>
              <a:spcAft>
                <a:spcPts val="0"/>
              </a:spcAft>
              <a:buClr>
                <a:schemeClr val="dk1"/>
              </a:buClr>
              <a:buSzPts val="1100"/>
              <a:buFont typeface="Arial"/>
              <a:buNone/>
            </a:pPr>
            <a:r>
              <a:rPr b="1" lang="en" sz="1200">
                <a:solidFill>
                  <a:srgbClr val="2B3E51"/>
                </a:solidFill>
              </a:rPr>
              <a:t>Social Purposes</a:t>
            </a:r>
            <a:endParaRPr b="1" sz="1200">
              <a:solidFill>
                <a:srgbClr val="2B3E51"/>
              </a:solidFill>
            </a:endParaRPr>
          </a:p>
          <a:p>
            <a:pPr indent="0" lvl="0" marL="0" rtl="0" algn="l">
              <a:spcBef>
                <a:spcPts val="0"/>
              </a:spcBef>
              <a:spcAft>
                <a:spcPts val="0"/>
              </a:spcAft>
              <a:buClr>
                <a:schemeClr val="dk1"/>
              </a:buClr>
              <a:buSzPts val="1100"/>
              <a:buFont typeface="Arial"/>
              <a:buNone/>
            </a:pPr>
            <a:r>
              <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Can help for people with mental health issues </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Many people with these issues spend a lot of time in the internet </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and so with this technology we'll be able to provide help for people by identify them with dangerous behaviors</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make the internet safer for us all </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then it can become a therapist for all of us</a:t>
            </a:r>
            <a:endParaRPr sz="1200">
              <a:solidFill>
                <a:srgbClr val="2B3E51"/>
              </a:solidFill>
            </a:endParaRPr>
          </a:p>
          <a:p>
            <a:pPr indent="0" lvl="0" marL="0" rtl="0" algn="l">
              <a:spcBef>
                <a:spcPts val="0"/>
              </a:spcBef>
              <a:spcAft>
                <a:spcPts val="0"/>
              </a:spcAft>
              <a:buClr>
                <a:schemeClr val="dk1"/>
              </a:buClr>
              <a:buSzPts val="1100"/>
              <a:buFont typeface="Arial"/>
              <a:buNone/>
            </a:pPr>
            <a:r>
              <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With all of the benefits above, I hope you’re convinced sentiment analysis can make all the difference in the world.</a:t>
            </a:r>
            <a:endParaRPr sz="1200">
              <a:solidFill>
                <a:srgbClr val="2B3E51"/>
              </a:solidFill>
            </a:endParaRPr>
          </a:p>
          <a:p>
            <a:pPr indent="0" lvl="0" marL="0" rtl="0" algn="l">
              <a:spcBef>
                <a:spcPts val="0"/>
              </a:spcBef>
              <a:spcAft>
                <a:spcPts val="0"/>
              </a:spcAft>
              <a:buClr>
                <a:schemeClr val="dk1"/>
              </a:buClr>
              <a:buSzPts val="1100"/>
              <a:buFont typeface="Arial"/>
              <a:buNone/>
            </a:pPr>
            <a:r>
              <a:t/>
            </a:r>
            <a:endParaRPr sz="1200">
              <a:solidFill>
                <a:srgbClr val="2B3E51"/>
              </a:solidFill>
            </a:endParaRPr>
          </a:p>
          <a:p>
            <a:pPr indent="0" lvl="0" marL="0" rtl="0" algn="l">
              <a:spcBef>
                <a:spcPts val="0"/>
              </a:spcBef>
              <a:spcAft>
                <a:spcPts val="0"/>
              </a:spcAft>
              <a:buClr>
                <a:schemeClr val="dk1"/>
              </a:buClr>
              <a:buSzPts val="1100"/>
              <a:buFont typeface="Arial"/>
              <a:buNone/>
            </a:pPr>
            <a:r>
              <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4 minutes</a:t>
            </a:r>
            <a:endParaRPr sz="1200">
              <a:solidFill>
                <a:srgbClr val="2B3E51"/>
              </a:solidFill>
            </a:endParaRPr>
          </a:p>
          <a:p>
            <a:pPr indent="0" lvl="0" marL="0" rtl="0" algn="l">
              <a:spcBef>
                <a:spcPts val="0"/>
              </a:spcBef>
              <a:spcAft>
                <a:spcPts val="0"/>
              </a:spcAft>
              <a:buClr>
                <a:schemeClr val="dk1"/>
              </a:buClr>
              <a:buSzPts val="1100"/>
              <a:buFont typeface="Arial"/>
              <a:buNone/>
            </a:pPr>
            <a:r>
              <a:t/>
            </a:r>
            <a:endParaRPr sz="1200">
              <a:solidFill>
                <a:srgbClr val="2B3E5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f77dbdd2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f77dbdd2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2B3E51"/>
                </a:solidFill>
              </a:rPr>
              <a:t>Customer Service</a:t>
            </a:r>
            <a:endParaRPr b="1" sz="1200">
              <a:solidFill>
                <a:srgbClr val="2B3E51"/>
              </a:solidFill>
            </a:endParaRPr>
          </a:p>
          <a:p>
            <a:pPr indent="0" lvl="0" marL="0" rtl="0" algn="l">
              <a:spcBef>
                <a:spcPts val="0"/>
              </a:spcBef>
              <a:spcAft>
                <a:spcPts val="0"/>
              </a:spcAft>
              <a:buClr>
                <a:schemeClr val="dk1"/>
              </a:buClr>
              <a:buSzPts val="1100"/>
              <a:buFont typeface="Arial"/>
              <a:buNone/>
            </a:pPr>
            <a:r>
              <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Better customer experiences means a higher rate of returning customers. </a:t>
            </a:r>
            <a:endParaRPr sz="1200">
              <a:solidFill>
                <a:srgbClr val="2B3E51"/>
              </a:solidFill>
            </a:endParaRPr>
          </a:p>
          <a:p>
            <a:pPr indent="0" lvl="0" marL="0" rtl="0" algn="l">
              <a:spcBef>
                <a:spcPts val="0"/>
              </a:spcBef>
              <a:spcAft>
                <a:spcPts val="0"/>
              </a:spcAft>
              <a:buClr>
                <a:schemeClr val="dk1"/>
              </a:buClr>
              <a:buSzPts val="1100"/>
              <a:buFont typeface="Arial"/>
              <a:buNone/>
            </a:pPr>
            <a:r>
              <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Customers expect their experience with companies to be immediate, intuitive, personal, and hassle-free. </a:t>
            </a:r>
            <a:endParaRPr sz="1200">
              <a:solidFill>
                <a:srgbClr val="2B3E51"/>
              </a:solidFill>
            </a:endParaRPr>
          </a:p>
          <a:p>
            <a:pPr indent="0" lvl="0" marL="0" rtl="0" algn="l">
              <a:spcBef>
                <a:spcPts val="0"/>
              </a:spcBef>
              <a:spcAft>
                <a:spcPts val="0"/>
              </a:spcAft>
              <a:buClr>
                <a:schemeClr val="dk1"/>
              </a:buClr>
              <a:buSzPts val="1100"/>
              <a:buFont typeface="Arial"/>
              <a:buNone/>
            </a:pPr>
            <a:r>
              <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If not, they’ll leave and do business elsewhere. </a:t>
            </a:r>
            <a:endParaRPr sz="1200">
              <a:solidFill>
                <a:srgbClr val="2B3E51"/>
              </a:solidFill>
            </a:endParaRPr>
          </a:p>
          <a:p>
            <a:pPr indent="0" lvl="0" marL="0" rtl="0" algn="l">
              <a:spcBef>
                <a:spcPts val="0"/>
              </a:spcBef>
              <a:spcAft>
                <a:spcPts val="0"/>
              </a:spcAft>
              <a:buNone/>
            </a:pPr>
            <a:r>
              <a:rPr lang="en" sz="1200">
                <a:solidFill>
                  <a:srgbClr val="2B3E51"/>
                </a:solidFill>
              </a:rPr>
              <a:t>Did you know that one out three customers will leave a brand after just one bad experience?</a:t>
            </a:r>
            <a:endParaRPr sz="1200">
              <a:solidFill>
                <a:srgbClr val="2B3E51"/>
              </a:solidFill>
            </a:endParaRPr>
          </a:p>
          <a:p>
            <a:pPr indent="0" lvl="0" marL="0" rtl="0" algn="l">
              <a:spcBef>
                <a:spcPts val="0"/>
              </a:spcBef>
              <a:spcAft>
                <a:spcPts val="0"/>
              </a:spcAft>
              <a:buNone/>
            </a:pPr>
            <a:r>
              <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a:t>
            </a:r>
            <a:endParaRPr sz="1200">
              <a:solidFill>
                <a:srgbClr val="2B3E51"/>
              </a:solidFill>
            </a:endParaRPr>
          </a:p>
          <a:p>
            <a:pPr indent="0" lvl="0" marL="0" rtl="0" algn="l">
              <a:spcBef>
                <a:spcPts val="0"/>
              </a:spcBef>
              <a:spcAft>
                <a:spcPts val="0"/>
              </a:spcAft>
              <a:buClr>
                <a:schemeClr val="dk1"/>
              </a:buClr>
              <a:buSzPts val="1100"/>
              <a:buFont typeface="Arial"/>
              <a:buNone/>
            </a:pPr>
            <a:r>
              <a:t/>
            </a:r>
            <a:endParaRPr sz="1200">
              <a:solidFill>
                <a:srgbClr val="2B3E51"/>
              </a:solidFill>
            </a:endParaRPr>
          </a:p>
          <a:p>
            <a:pPr indent="0" lvl="0" marL="0" rtl="0" algn="l">
              <a:spcBef>
                <a:spcPts val="0"/>
              </a:spcBef>
              <a:spcAft>
                <a:spcPts val="0"/>
              </a:spcAft>
              <a:buNone/>
            </a:pPr>
            <a:r>
              <a:rPr lang="en" sz="1200">
                <a:solidFill>
                  <a:srgbClr val="2B3E51"/>
                </a:solidFill>
              </a:rPr>
              <a:t>Can identify urgent issues in real-time to avoid PR crisis by taking action right away.</a:t>
            </a:r>
            <a:endParaRPr sz="1200">
              <a:solidFill>
                <a:srgbClr val="2B3E51"/>
              </a:solidFill>
            </a:endParaRPr>
          </a:p>
          <a:p>
            <a:pPr indent="0" lvl="0" marL="0" rtl="0" algn="l">
              <a:spcBef>
                <a:spcPts val="0"/>
              </a:spcBef>
              <a:spcAft>
                <a:spcPts val="0"/>
              </a:spcAft>
              <a:buNone/>
            </a:pPr>
            <a:r>
              <a:t/>
            </a:r>
            <a:endParaRPr sz="120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B3E51"/>
                </a:solidFill>
              </a:rPr>
              <a:t>[Go back slide]</a:t>
            </a:r>
            <a:endParaRPr sz="1200">
              <a:solidFill>
                <a:srgbClr val="2B3E5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425ad23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425ad23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know what is sentiment analysis, and why it is very important</a:t>
            </a:r>
            <a:endParaRPr/>
          </a:p>
          <a:p>
            <a:pPr indent="0" lvl="0" marL="0" rtl="0" algn="l">
              <a:spcBef>
                <a:spcPts val="0"/>
              </a:spcBef>
              <a:spcAft>
                <a:spcPts val="0"/>
              </a:spcAft>
              <a:buNone/>
            </a:pPr>
            <a:r>
              <a:rPr lang="en"/>
              <a:t>And now you want to know how to build a sentiment analysis model</a:t>
            </a:r>
            <a:endParaRPr/>
          </a:p>
          <a:p>
            <a:pPr indent="0" lvl="0" marL="0" rtl="0" algn="l">
              <a:spcBef>
                <a:spcPts val="0"/>
              </a:spcBef>
              <a:spcAft>
                <a:spcPts val="0"/>
              </a:spcAft>
              <a:buNone/>
            </a:pPr>
            <a:r>
              <a:rPr lang="en"/>
              <a:t>I’m here to help</a:t>
            </a:r>
            <a:endParaRPr/>
          </a:p>
          <a:p>
            <a:pPr indent="0" lvl="0" marL="0" rtl="0" algn="l">
              <a:spcBef>
                <a:spcPts val="0"/>
              </a:spcBef>
              <a:spcAft>
                <a:spcPts val="0"/>
              </a:spcAft>
              <a:buNone/>
            </a:pPr>
            <a:r>
              <a:rPr lang="en"/>
              <a:t>Here is the simple diagram of the whole pipeline we gonna build today</a:t>
            </a:r>
            <a:endParaRPr/>
          </a:p>
          <a:p>
            <a:pPr indent="0" lvl="0" marL="0" rtl="0" algn="l">
              <a:spcBef>
                <a:spcPts val="0"/>
              </a:spcBef>
              <a:spcAft>
                <a:spcPts val="0"/>
              </a:spcAft>
              <a:buNone/>
            </a:pPr>
            <a:r>
              <a:rPr lang="en"/>
              <a:t>First, you got the input (which is a millions of text) we call it corpus</a:t>
            </a:r>
            <a:endParaRPr/>
          </a:p>
          <a:p>
            <a:pPr indent="0" lvl="0" marL="0" rtl="0" algn="l">
              <a:spcBef>
                <a:spcPts val="0"/>
              </a:spcBef>
              <a:spcAft>
                <a:spcPts val="0"/>
              </a:spcAft>
              <a:buNone/>
            </a:pPr>
            <a:r>
              <a:rPr lang="en"/>
              <a:t>Then, to prepare it to be ready for the ML model we need to preprocess it  </a:t>
            </a:r>
            <a:endParaRPr/>
          </a:p>
          <a:p>
            <a:pPr indent="0" lvl="0" marL="0" rtl="0" algn="l">
              <a:spcBef>
                <a:spcPts val="0"/>
              </a:spcBef>
              <a:spcAft>
                <a:spcPts val="0"/>
              </a:spcAft>
              <a:buNone/>
            </a:pPr>
            <a:r>
              <a:rPr lang="en"/>
              <a:t>This step can be complicated so i will keep it simple and only talk about tokenization and padding</a:t>
            </a:r>
            <a:endParaRPr/>
          </a:p>
          <a:p>
            <a:pPr indent="0" lvl="0" marL="0" rtl="0" algn="l">
              <a:spcBef>
                <a:spcPts val="0"/>
              </a:spcBef>
              <a:spcAft>
                <a:spcPts val="0"/>
              </a:spcAft>
              <a:buNone/>
            </a:pPr>
            <a:r>
              <a:rPr lang="en"/>
              <a:t>Tokenization where you turn letter or words into numbers </a:t>
            </a:r>
            <a:endParaRPr/>
          </a:p>
          <a:p>
            <a:pPr indent="0" lvl="0" marL="0" rtl="0" algn="l">
              <a:spcBef>
                <a:spcPts val="0"/>
              </a:spcBef>
              <a:spcAft>
                <a:spcPts val="0"/>
              </a:spcAft>
              <a:buNone/>
            </a:pPr>
            <a:r>
              <a:rPr lang="en"/>
              <a:t>Padding is to add a bunch of zeros to make sure all sentences got the same length</a:t>
            </a:r>
            <a:endParaRPr/>
          </a:p>
          <a:p>
            <a:pPr indent="0" lvl="0" marL="0" rtl="0" algn="l">
              <a:spcBef>
                <a:spcPts val="0"/>
              </a:spcBef>
              <a:spcAft>
                <a:spcPts val="0"/>
              </a:spcAft>
              <a:buNone/>
            </a:pPr>
            <a:r>
              <a:rPr lang="en"/>
              <a:t>Then it plug it through the ML model which we gonna use Neural Network model</a:t>
            </a:r>
            <a:endParaRPr/>
          </a:p>
          <a:p>
            <a:pPr indent="0" lvl="0" marL="0" rtl="0" algn="l">
              <a:spcBef>
                <a:spcPts val="0"/>
              </a:spcBef>
              <a:spcAft>
                <a:spcPts val="0"/>
              </a:spcAft>
              <a:buNone/>
            </a:pPr>
            <a:r>
              <a:rPr lang="en"/>
              <a:t>After training model for a few times on the whole corpus </a:t>
            </a:r>
            <a:endParaRPr/>
          </a:p>
          <a:p>
            <a:pPr indent="0" lvl="0" marL="0" rtl="0" algn="l">
              <a:spcBef>
                <a:spcPts val="0"/>
              </a:spcBef>
              <a:spcAft>
                <a:spcPts val="0"/>
              </a:spcAft>
              <a:buNone/>
            </a:pPr>
            <a:r>
              <a:rPr lang="en"/>
              <a:t>We can use it to predict a new sentence for sentiment </a:t>
            </a:r>
            <a:r>
              <a:rPr lang="en"/>
              <a:t>as simple as that</a:t>
            </a:r>
            <a:endParaRPr/>
          </a:p>
          <a:p>
            <a:pPr indent="0" lvl="0" marL="0" rtl="0" algn="l">
              <a:spcBef>
                <a:spcPts val="0"/>
              </a:spcBef>
              <a:spcAft>
                <a:spcPts val="0"/>
              </a:spcAft>
              <a:buNone/>
            </a:pPr>
            <a:r>
              <a:rPr lang="en"/>
              <a:t>Now let’s talk about each component in the diagram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1:10 minutes</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41d5354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41d5354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let’s talk about our input. We gonna use IMDB Movie Review Dataset</a:t>
            </a:r>
            <a:endParaRPr/>
          </a:p>
          <a:p>
            <a:pPr indent="0" lvl="0" marL="0" rtl="0" algn="l">
              <a:spcBef>
                <a:spcPts val="0"/>
              </a:spcBef>
              <a:spcAft>
                <a:spcPts val="0"/>
              </a:spcAft>
              <a:buNone/>
            </a:pPr>
            <a:r>
              <a:rPr lang="en"/>
              <a:t>There are two columns (text and </a:t>
            </a:r>
            <a:r>
              <a:rPr lang="en"/>
              <a:t>target) with 25,000 rows or samples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Text: 1 million tweets on the twitter from different users websites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Label column is the sentiment of the tweet: </a:t>
            </a:r>
            <a:endParaRPr/>
          </a:p>
          <a:p>
            <a:pPr indent="0" lvl="0" marL="0" rtl="0" algn="l">
              <a:spcBef>
                <a:spcPts val="0"/>
              </a:spcBef>
              <a:spcAft>
                <a:spcPts val="0"/>
              </a:spcAft>
              <a:buNone/>
            </a:pPr>
            <a:r>
              <a:rPr lang="en"/>
              <a:t>0 </a:t>
            </a:r>
            <a:r>
              <a:rPr lang="en"/>
              <a:t>means negative sentiment</a:t>
            </a:r>
            <a:endParaRPr/>
          </a:p>
          <a:p>
            <a:pPr indent="0" lvl="0" marL="0" rtl="0" algn="l">
              <a:spcBef>
                <a:spcPts val="0"/>
              </a:spcBef>
              <a:spcAft>
                <a:spcPts val="0"/>
              </a:spcAft>
              <a:buNone/>
            </a:pPr>
            <a:r>
              <a:rPr lang="en"/>
              <a:t>1 means positive sentiment</a:t>
            </a:r>
            <a:endParaRPr/>
          </a:p>
          <a:p>
            <a:pPr indent="0" lvl="0" marL="0" rtl="0" algn="l">
              <a:spcBef>
                <a:spcPts val="0"/>
              </a:spcBef>
              <a:spcAft>
                <a:spcPts val="0"/>
              </a:spcAft>
              <a:buNone/>
            </a:pPr>
            <a:r>
              <a:rPr lang="en"/>
              <a:t>This information is crucial because it is how</a:t>
            </a:r>
            <a:r>
              <a:rPr lang="en"/>
              <a:t> we train our model </a:t>
            </a:r>
            <a:endParaRPr/>
          </a:p>
          <a:p>
            <a:pPr indent="0" lvl="0" marL="0" rtl="0" algn="l">
              <a:spcBef>
                <a:spcPts val="0"/>
              </a:spcBef>
              <a:spcAft>
                <a:spcPts val="0"/>
              </a:spcAft>
              <a:buClr>
                <a:schemeClr val="dk1"/>
              </a:buClr>
              <a:buSzPts val="1100"/>
              <a:buFont typeface="Arial"/>
              <a:buNone/>
            </a:pPr>
            <a:r>
              <a:rPr lang="en"/>
              <a:t>To train the ML model we need to tell the model if you see this sentence to suppose to be 0/ negative or 1/ positive</a:t>
            </a:r>
            <a:endParaRPr/>
          </a:p>
          <a:p>
            <a:pPr indent="0" lvl="0" marL="0" rtl="0" algn="l">
              <a:spcBef>
                <a:spcPts val="0"/>
              </a:spcBef>
              <a:spcAft>
                <a:spcPts val="0"/>
              </a:spcAft>
              <a:buClr>
                <a:schemeClr val="dk1"/>
              </a:buClr>
              <a:buSzPts val="1100"/>
              <a:buFont typeface="Arial"/>
              <a:buNone/>
            </a:pPr>
            <a:r>
              <a:rPr lang="en"/>
              <a:t>This is pretty much what you expect anyways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45 sec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5a5bcdec4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5a5bcdec4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Machine learning models take vectors (arrays of numbers) as input. When working with text, the first thing you want to do is to figure out a strategy to convert strings/text to numbers (or to "vectorize" the text) before feeding it to the model.</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Let’s discuss a few methods to achieve that!</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20 sec</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bf78c3a3f1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bf78c3a3f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process of encoding string/text into numbers </a:t>
            </a:r>
            <a:r>
              <a:rPr lang="en">
                <a:solidFill>
                  <a:schemeClr val="dk1"/>
                </a:solidFill>
              </a:rPr>
              <a:t>so that later the neural network can understand their meaning</a:t>
            </a:r>
            <a:r>
              <a:rPr lang="en"/>
              <a:t> </a:t>
            </a:r>
            <a:endParaRPr/>
          </a:p>
          <a:p>
            <a:pPr indent="0" lvl="0" marL="0" rtl="0" algn="l">
              <a:spcBef>
                <a:spcPts val="0"/>
              </a:spcBef>
              <a:spcAft>
                <a:spcPts val="0"/>
              </a:spcAft>
              <a:buNone/>
            </a:pPr>
            <a:r>
              <a:rPr lang="en"/>
              <a:t>we can call this process tokenization</a:t>
            </a:r>
            <a:endParaRPr/>
          </a:p>
          <a:p>
            <a:pPr indent="0" lvl="0" marL="0" rtl="0" algn="l">
              <a:spcBef>
                <a:spcPts val="0"/>
              </a:spcBef>
              <a:spcAft>
                <a:spcPts val="0"/>
              </a:spcAft>
              <a:buNone/>
            </a:pPr>
            <a:r>
              <a:rPr lang="en"/>
              <a:t>Here are two ways to tokenize a text:</a:t>
            </a:r>
            <a:endParaRPr/>
          </a:p>
          <a:p>
            <a:pPr indent="0" lvl="0" marL="0" rtl="0" algn="l">
              <a:spcBef>
                <a:spcPts val="0"/>
              </a:spcBef>
              <a:spcAft>
                <a:spcPts val="0"/>
              </a:spcAft>
              <a:buNone/>
            </a:pPr>
            <a:r>
              <a:rPr lang="en"/>
              <a:t>Letter by Letter</a:t>
            </a:r>
            <a:endParaRPr/>
          </a:p>
          <a:p>
            <a:pPr indent="0" lvl="0" marL="0" rtl="0" algn="l">
              <a:spcBef>
                <a:spcPts val="0"/>
              </a:spcBef>
              <a:spcAft>
                <a:spcPts val="0"/>
              </a:spcAft>
              <a:buNone/>
            </a:pPr>
            <a:r>
              <a:rPr lang="en"/>
              <a:t>Word by Word</a:t>
            </a:r>
            <a:endParaRPr/>
          </a:p>
          <a:p>
            <a:pPr indent="0" lvl="0" marL="0" rtl="0" algn="l">
              <a:spcBef>
                <a:spcPts val="0"/>
              </a:spcBef>
              <a:spcAft>
                <a:spcPts val="0"/>
              </a:spcAft>
              <a:buNone/>
            </a:pPr>
            <a:r>
              <a:rPr lang="en"/>
              <a:t>Which way is better?</a:t>
            </a:r>
            <a:endParaRPr/>
          </a:p>
          <a:p>
            <a:pPr indent="0" lvl="0" marL="0" rtl="0" algn="l">
              <a:spcBef>
                <a:spcPts val="0"/>
              </a:spcBef>
              <a:spcAft>
                <a:spcPts val="0"/>
              </a:spcAft>
              <a:buNone/>
            </a:pPr>
            <a:r>
              <a:rPr lang="en"/>
              <a:t>Let’s discuss the first way which is to tokenize each letter of a sentence</a:t>
            </a:r>
            <a:endParaRPr/>
          </a:p>
          <a:p>
            <a:pPr indent="0" lvl="0" marL="0" rtl="0" algn="l">
              <a:spcBef>
                <a:spcPts val="0"/>
              </a:spcBef>
              <a:spcAft>
                <a:spcPts val="0"/>
              </a:spcAft>
              <a:buNone/>
            </a:pPr>
            <a:r>
              <a:rPr lang="en"/>
              <a:t>30 secs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f78c3a3f1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f78c3a3f1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Let’s start with a very naive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 popular and classic way for a computer encode and display a letter called ASCII which is </a:t>
            </a:r>
            <a:r>
              <a:rPr lang="en" sz="1050">
                <a:solidFill>
                  <a:srgbClr val="0645AD"/>
                </a:solidFill>
                <a:highlight>
                  <a:schemeClr val="lt1"/>
                </a:highlight>
                <a:uFill>
                  <a:noFill/>
                </a:uFill>
                <a:hlinkClick r:id="rId2">
                  <a:extLst>
                    <a:ext uri="{A12FA001-AC4F-418D-AE19-62706E023703}">
                      <ahyp:hlinkClr val="tx"/>
                    </a:ext>
                  </a:extLst>
                </a:hlinkClick>
              </a:rPr>
              <a:t>character encoding</a:t>
            </a:r>
            <a:r>
              <a:rPr lang="en" sz="1050">
                <a:solidFill>
                  <a:srgbClr val="202122"/>
                </a:solidFill>
                <a:highlight>
                  <a:schemeClr val="lt1"/>
                </a:highlight>
              </a:rPr>
              <a:t> standard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You can see that these letters can be represented by numbers using this encoding scheme.</a:t>
            </a:r>
            <a:endParaRPr>
              <a:solidFill>
                <a:schemeClr val="dk1"/>
              </a:solidFill>
            </a:endParaRPr>
          </a:p>
          <a:p>
            <a:pPr indent="0" lvl="0" marL="0" rtl="0" algn="l">
              <a:spcBef>
                <a:spcPts val="0"/>
              </a:spcBef>
              <a:spcAft>
                <a:spcPts val="0"/>
              </a:spcAft>
              <a:buClr>
                <a:schemeClr val="dk1"/>
              </a:buClr>
              <a:buSzPts val="1100"/>
              <a:buFont typeface="Arial"/>
              <a:buNone/>
            </a:pPr>
            <a:r>
              <a:t/>
            </a:r>
            <a:endParaRPr sz="1050">
              <a:solidFill>
                <a:srgbClr val="202122"/>
              </a:solidFill>
              <a:highlight>
                <a:srgbClr val="FFFFFF"/>
              </a:highlight>
            </a:endParaRPr>
          </a:p>
          <a:p>
            <a:pPr indent="0" lvl="0" marL="0" rtl="0" algn="l">
              <a:spcBef>
                <a:spcPts val="0"/>
              </a:spcBef>
              <a:spcAft>
                <a:spcPts val="0"/>
              </a:spcAft>
              <a:buClr>
                <a:schemeClr val="dk1"/>
              </a:buClr>
              <a:buSzPts val="1100"/>
              <a:buFont typeface="Arial"/>
              <a:buNone/>
            </a:pPr>
            <a:r>
              <a:rPr lang="en" sz="1050">
                <a:solidFill>
                  <a:srgbClr val="202122"/>
                </a:solidFill>
                <a:highlight>
                  <a:srgbClr val="FFFFFF"/>
                </a:highlight>
              </a:rPr>
              <a:t>20 sec</a:t>
            </a:r>
            <a:endParaRPr sz="1050">
              <a:solidFill>
                <a:srgbClr val="202122"/>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f78c3a3f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f78c3a3f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Consider the word "listen”</a:t>
            </a:r>
            <a:endParaRPr/>
          </a:p>
          <a:p>
            <a:pPr indent="0" lvl="0" marL="0" rtl="0" algn="l">
              <a:spcBef>
                <a:spcPts val="0"/>
              </a:spcBef>
              <a:spcAft>
                <a:spcPts val="0"/>
              </a:spcAft>
              <a:buClr>
                <a:schemeClr val="dk1"/>
              </a:buClr>
              <a:buSzPts val="1100"/>
              <a:buFont typeface="Arial"/>
              <a:buNone/>
            </a:pPr>
            <a:r>
              <a:rPr lang="en"/>
              <a:t>It's made up of a sequence of letters.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These letters can be represented by numbers using this encoding scheme.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Let’s try to figure out this word can be represented by which sequences of numbers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Try for 2 minute: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[Quiz] 76, 73, 83, 84, 69, 78</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This bunch of numbers can then represent the word “listen”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1 minutes + 2 minutes [quiz]</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4c9a4b760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4c9a4b760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the word "silent," as you can see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Quiz [2 minutes] </a:t>
            </a:r>
            <a:endParaRPr/>
          </a:p>
          <a:p>
            <a:pPr indent="0" lvl="0" marL="0" rtl="0" algn="l">
              <a:spcBef>
                <a:spcPts val="0"/>
              </a:spcBef>
              <a:spcAft>
                <a:spcPts val="0"/>
              </a:spcAft>
              <a:buNone/>
            </a:pPr>
            <a:r>
              <a:rPr lang="en"/>
              <a:t>83, 73, 76, 69, 78, 84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made up of a sequence of letters.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2:30 minutes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4c9a4b760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4c9a4b76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rPr>
              <a:t>From those two examples, we can see </a:t>
            </a:r>
            <a:r>
              <a:rPr lang="en" sz="1200">
                <a:solidFill>
                  <a:schemeClr val="dk1"/>
                </a:solidFill>
              </a:rPr>
              <a:t>the problems of this letter tokenization approach</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b="1" lang="en" sz="1200">
                <a:solidFill>
                  <a:schemeClr val="dk1"/>
                </a:solidFill>
              </a:rPr>
              <a:t>Lack of meaning</a:t>
            </a:r>
            <a:r>
              <a:rPr lang="en" sz="1200">
                <a:solidFill>
                  <a:schemeClr val="dk1"/>
                </a:solidFill>
              </a:rPr>
              <a:t>: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the word “silent” and the word “listen” has the same letters, and thus the same numbers, just in a different order.</a:t>
            </a:r>
            <a:endParaRPr sz="1200">
              <a:solidFill>
                <a:srgbClr val="3C484E"/>
              </a:solidFill>
              <a:highlight>
                <a:schemeClr val="lt1"/>
              </a:highlight>
            </a:endParaRPr>
          </a:p>
          <a:p>
            <a:pPr indent="0" lvl="0" marL="0" rtl="0" algn="l">
              <a:lnSpc>
                <a:spcPct val="100000"/>
              </a:lnSpc>
              <a:spcBef>
                <a:spcPts val="0"/>
              </a:spcBef>
              <a:spcAft>
                <a:spcPts val="0"/>
              </a:spcAft>
              <a:buNone/>
            </a:pPr>
            <a:r>
              <a:rPr lang="en" sz="1200">
                <a:solidFill>
                  <a:srgbClr val="3C484E"/>
                </a:solidFill>
                <a:highlight>
                  <a:schemeClr val="lt1"/>
                </a:highlight>
              </a:rPr>
              <a:t>Unlike words, characters don’t have any meaning, so there is no guarantee that the result of this tokenization will be meaningful.</a:t>
            </a:r>
            <a:endParaRPr sz="1200">
              <a:solidFill>
                <a:srgbClr val="3C484E"/>
              </a:solidFill>
              <a:highlight>
                <a:schemeClr val="lt1"/>
              </a:highlight>
            </a:endParaRPr>
          </a:p>
          <a:p>
            <a:pPr indent="0" lvl="0" marL="0" rtl="0" algn="l">
              <a:lnSpc>
                <a:spcPct val="100000"/>
              </a:lnSpc>
              <a:spcBef>
                <a:spcPts val="0"/>
              </a:spcBef>
              <a:spcAft>
                <a:spcPts val="0"/>
              </a:spcAft>
              <a:buNone/>
            </a:pPr>
            <a:r>
              <a:t/>
            </a:r>
            <a:endParaRPr sz="1200">
              <a:solidFill>
                <a:srgbClr val="3C484E"/>
              </a:solidFill>
              <a:highlight>
                <a:schemeClr val="lt1"/>
              </a:highlight>
            </a:endParaRPr>
          </a:p>
          <a:p>
            <a:pPr indent="0" lvl="0" marL="0" rtl="0" algn="l">
              <a:spcBef>
                <a:spcPts val="0"/>
              </a:spcBef>
              <a:spcAft>
                <a:spcPts val="0"/>
              </a:spcAft>
              <a:buClr>
                <a:schemeClr val="dk1"/>
              </a:buClr>
              <a:buSzPts val="1100"/>
              <a:buFont typeface="Arial"/>
              <a:buNone/>
            </a:pPr>
            <a:r>
              <a:rPr lang="en" sz="1200">
                <a:solidFill>
                  <a:schemeClr val="dk1"/>
                </a:solidFill>
              </a:rPr>
              <a:t>We'd run into a problem this method struggles to recognize the semantic/meaning similarity between words.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So it makes it hard for us to understand sentiment of a word just by the letters in it.</a:t>
            </a:r>
            <a:endParaRPr sz="1200">
              <a:solidFill>
                <a:srgbClr val="3C484E"/>
              </a:solidFill>
              <a:highlight>
                <a:schemeClr val="lt1"/>
              </a:highlight>
            </a:endParaRPr>
          </a:p>
          <a:p>
            <a:pPr indent="0" lvl="0" marL="0" rtl="0" algn="l">
              <a:lnSpc>
                <a:spcPct val="100000"/>
              </a:lnSpc>
              <a:spcBef>
                <a:spcPts val="0"/>
              </a:spcBef>
              <a:spcAft>
                <a:spcPts val="0"/>
              </a:spcAft>
              <a:buNone/>
            </a:pPr>
            <a:r>
              <a:t/>
            </a:r>
            <a:endParaRPr sz="1200">
              <a:solidFill>
                <a:srgbClr val="3C484E"/>
              </a:solidFill>
              <a:highlight>
                <a:schemeClr val="lt1"/>
              </a:highlight>
            </a:endParaRPr>
          </a:p>
          <a:p>
            <a:pPr indent="-304800" lvl="0" marL="457200" marR="215900" rtl="0" algn="l">
              <a:lnSpc>
                <a:spcPct val="100000"/>
              </a:lnSpc>
              <a:spcBef>
                <a:spcPts val="800"/>
              </a:spcBef>
              <a:spcAft>
                <a:spcPts val="0"/>
              </a:spcAft>
              <a:buSzPts val="1200"/>
              <a:buAutoNum type="arabicPeriod"/>
            </a:pPr>
            <a:r>
              <a:rPr b="1" lang="en" sz="1200">
                <a:solidFill>
                  <a:srgbClr val="090A0B"/>
                </a:solidFill>
                <a:highlight>
                  <a:schemeClr val="lt1"/>
                </a:highlight>
              </a:rPr>
              <a:t>Increased input computation</a:t>
            </a:r>
            <a:r>
              <a:rPr lang="en" sz="1200">
                <a:solidFill>
                  <a:srgbClr val="3C484E"/>
                </a:solidFill>
                <a:highlight>
                  <a:schemeClr val="lt1"/>
                </a:highlight>
              </a:rPr>
              <a:t>: </a:t>
            </a:r>
            <a:br>
              <a:rPr lang="en" sz="1200">
                <a:solidFill>
                  <a:srgbClr val="3C484E"/>
                </a:solidFill>
                <a:highlight>
                  <a:schemeClr val="lt1"/>
                </a:highlight>
              </a:rPr>
            </a:br>
            <a:r>
              <a:rPr lang="en" sz="1200">
                <a:solidFill>
                  <a:srgbClr val="3C484E"/>
                </a:solidFill>
                <a:highlight>
                  <a:schemeClr val="lt1"/>
                </a:highlight>
              </a:rPr>
              <a:t>Assuming in 7-word sentence, we have an average of 5 letters per word you now have 35 inputs to process. This increases the complexity of the inputs for the model need to process. But If you tokenize word by word, then in the 7-word sentence, will have 7 input tokens. Much small size for the model to process.</a:t>
            </a:r>
            <a:endParaRPr sz="1200">
              <a:solidFill>
                <a:srgbClr val="3C484E"/>
              </a:solidFill>
              <a:highlight>
                <a:schemeClr val="lt1"/>
              </a:highlight>
            </a:endParaRPr>
          </a:p>
          <a:p>
            <a:pPr indent="0" lvl="0" marL="0" marR="215900" rtl="0" algn="l">
              <a:lnSpc>
                <a:spcPct val="100000"/>
              </a:lnSpc>
              <a:spcBef>
                <a:spcPts val="5000"/>
              </a:spcBef>
              <a:spcAft>
                <a:spcPts val="0"/>
              </a:spcAft>
              <a:buNone/>
            </a:pPr>
            <a:r>
              <a:rPr lang="en" sz="1200">
                <a:solidFill>
                  <a:srgbClr val="3C484E"/>
                </a:solidFill>
                <a:highlight>
                  <a:schemeClr val="lt1"/>
                </a:highlight>
              </a:rPr>
              <a:t>You can see there are a bunch of problems with letter tokenization so let’s discuss word tokenization </a:t>
            </a:r>
            <a:endParaRPr sz="1200">
              <a:solidFill>
                <a:srgbClr val="3C484E"/>
              </a:solidFill>
              <a:highlight>
                <a:schemeClr val="lt1"/>
              </a:highlight>
            </a:endParaRPr>
          </a:p>
          <a:p>
            <a:pPr indent="0" lvl="0" marL="0" marR="215900" rtl="0" algn="l">
              <a:lnSpc>
                <a:spcPct val="100000"/>
              </a:lnSpc>
              <a:spcBef>
                <a:spcPts val="5000"/>
              </a:spcBef>
              <a:spcAft>
                <a:spcPts val="5000"/>
              </a:spcAft>
              <a:buNone/>
            </a:pPr>
            <a:r>
              <a:rPr lang="en" sz="1200">
                <a:solidFill>
                  <a:srgbClr val="3C484E"/>
                </a:solidFill>
                <a:highlight>
                  <a:schemeClr val="lt1"/>
                </a:highlight>
              </a:rPr>
              <a:t>1 minute</a:t>
            </a:r>
            <a:endParaRPr sz="1200">
              <a:solidFill>
                <a:srgbClr val="3C484E"/>
              </a:solidFill>
              <a:highlight>
                <a:schemeClr val="lt1"/>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bf78c3a3f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bf78c3a3f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instead of encoding letters, to encode words.</a:t>
            </a:r>
            <a:endParaRPr/>
          </a:p>
          <a:p>
            <a:pPr indent="0" lvl="0" marL="0" rtl="0" algn="l">
              <a:spcBef>
                <a:spcPts val="0"/>
              </a:spcBef>
              <a:spcAft>
                <a:spcPts val="0"/>
              </a:spcAft>
              <a:buNone/>
            </a:pPr>
            <a:r>
              <a:rPr lang="en"/>
              <a:t>Consider the sentence: I love my dog.</a:t>
            </a:r>
            <a:endParaRPr/>
          </a:p>
          <a:p>
            <a:pPr indent="0" lvl="0" marL="0" rtl="0" algn="l">
              <a:spcBef>
                <a:spcPts val="0"/>
              </a:spcBef>
              <a:spcAft>
                <a:spcPts val="0"/>
              </a:spcAft>
              <a:buNone/>
            </a:pPr>
            <a:r>
              <a:rPr lang="en"/>
              <a:t>So what would happen if we start encoding the words in this sentence instead of the letters in each word?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So, for example, the word "I" could be 1, and then the sentence "I love my dog" could be 1, 2, 3, 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30 sec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4c9a4b760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4c9a4b760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Now, if I take another sentence, for example, "I love my cat,"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how would we encode 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Now we see "I love my" has already been given 1, 2, 3,</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so all I need to do is encode "cat."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I'll give that the number 5 because “dog” is </a:t>
            </a:r>
            <a:r>
              <a:rPr lang="en"/>
              <a:t>already</a:t>
            </a:r>
            <a:r>
              <a:rPr lang="en"/>
              <a:t> 4</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And now, if we look at the two sentences, they are 1, 2, 3, 4 and 1, 2, 3, 5, which already show some form of similarity between them.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And it's a similarity you would expect, because they're both about loving a pet (dog or cat)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You've now seen how words can be tokenized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50 sec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425ad237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c425ad237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Nothing is </a:t>
            </a:r>
            <a:r>
              <a:rPr lang="en" sz="1200"/>
              <a:t>perfect. Even word tokenization is not enough. Let’s have a look at this example:</a:t>
            </a:r>
            <a:endParaRPr sz="1200"/>
          </a:p>
          <a:p>
            <a:pPr indent="0" lvl="0" marL="0" rtl="0" algn="l">
              <a:lnSpc>
                <a:spcPct val="100000"/>
              </a:lnSpc>
              <a:spcBef>
                <a:spcPts val="0"/>
              </a:spcBef>
              <a:spcAft>
                <a:spcPts val="0"/>
              </a:spcAft>
              <a:buNone/>
            </a:pPr>
            <a:r>
              <a:rPr lang="en" sz="1200"/>
              <a:t>“I love my dog”</a:t>
            </a:r>
            <a:endParaRPr sz="1200"/>
          </a:p>
          <a:p>
            <a:pPr indent="0" lvl="0" marL="0" rtl="0" algn="l">
              <a:lnSpc>
                <a:spcPct val="100000"/>
              </a:lnSpc>
              <a:spcBef>
                <a:spcPts val="0"/>
              </a:spcBef>
              <a:spcAft>
                <a:spcPts val="0"/>
              </a:spcAft>
              <a:buNone/>
            </a:pPr>
            <a:r>
              <a:rPr lang="en" sz="1200"/>
              <a:t>“I like my cat”</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1200"/>
              <a:t>Love is 02 Compared to like is 05</a:t>
            </a:r>
            <a:endParaRPr sz="1200"/>
          </a:p>
          <a:p>
            <a:pPr indent="0" lvl="0" marL="0" rtl="0" algn="l">
              <a:lnSpc>
                <a:spcPct val="100000"/>
              </a:lnSpc>
              <a:spcBef>
                <a:spcPts val="0"/>
              </a:spcBef>
              <a:spcAft>
                <a:spcPts val="0"/>
              </a:spcAft>
              <a:buNone/>
            </a:pPr>
            <a:r>
              <a:rPr lang="en" sz="1200"/>
              <a:t>Dog is 04 Compared to cat is 06</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900"/>
              </a:spcBef>
              <a:spcAft>
                <a:spcPts val="0"/>
              </a:spcAft>
              <a:buNone/>
            </a:pPr>
            <a:r>
              <a:rPr lang="en" sz="1200">
                <a:solidFill>
                  <a:srgbClr val="202124"/>
                </a:solidFill>
                <a:highlight>
                  <a:schemeClr val="lt1"/>
                </a:highlight>
              </a:rPr>
              <a:t>The numeric encoding like this is arbitrary and random </a:t>
            </a:r>
            <a:endParaRPr sz="1200">
              <a:solidFill>
                <a:srgbClr val="202124"/>
              </a:solidFill>
              <a:highlight>
                <a:schemeClr val="lt1"/>
              </a:highlight>
            </a:endParaRPr>
          </a:p>
          <a:p>
            <a:pPr indent="0" lvl="0" marL="0" rtl="0" algn="l">
              <a:lnSpc>
                <a:spcPct val="100000"/>
              </a:lnSpc>
              <a:spcBef>
                <a:spcPts val="900"/>
              </a:spcBef>
              <a:spcAft>
                <a:spcPts val="0"/>
              </a:spcAft>
              <a:buNone/>
            </a:pPr>
            <a:r>
              <a:rPr lang="en" sz="1200">
                <a:solidFill>
                  <a:srgbClr val="202124"/>
                </a:solidFill>
                <a:highlight>
                  <a:schemeClr val="lt1"/>
                </a:highlight>
              </a:rPr>
              <a:t>because it treat every word is independent with each other and it does not capture any relationship between words</a:t>
            </a:r>
            <a:r>
              <a:rPr lang="en" sz="1200"/>
              <a:t>. </a:t>
            </a:r>
            <a:endParaRPr sz="1200"/>
          </a:p>
          <a:p>
            <a:pPr indent="0" lvl="0" marL="0" rtl="0" algn="l">
              <a:lnSpc>
                <a:spcPct val="100000"/>
              </a:lnSpc>
              <a:spcBef>
                <a:spcPts val="900"/>
              </a:spcBef>
              <a:spcAft>
                <a:spcPts val="0"/>
              </a:spcAft>
              <a:buNone/>
            </a:pPr>
            <a:r>
              <a:rPr lang="en" sz="1200"/>
              <a:t>The </a:t>
            </a:r>
            <a:r>
              <a:rPr lang="en" sz="1200"/>
              <a:t>problem this method struggles to recognize the semantic similarity between words </a:t>
            </a:r>
            <a:endParaRPr sz="1200"/>
          </a:p>
          <a:p>
            <a:pPr indent="0" lvl="0" marL="0" rtl="0" algn="l">
              <a:lnSpc>
                <a:spcPct val="100000"/>
              </a:lnSpc>
              <a:spcBef>
                <a:spcPts val="900"/>
              </a:spcBef>
              <a:spcAft>
                <a:spcPts val="0"/>
              </a:spcAft>
              <a:buNone/>
            </a:pPr>
            <a:r>
              <a:rPr lang="en" sz="1200"/>
              <a:t>for example this method fails to recognize similarity between a word such as “love” and “like” </a:t>
            </a:r>
            <a:endParaRPr sz="1200"/>
          </a:p>
          <a:p>
            <a:pPr indent="0" lvl="0" marL="0" rtl="0" algn="l">
              <a:lnSpc>
                <a:spcPct val="100000"/>
              </a:lnSpc>
              <a:spcBef>
                <a:spcPts val="900"/>
              </a:spcBef>
              <a:spcAft>
                <a:spcPts val="0"/>
              </a:spcAft>
              <a:buNone/>
            </a:pPr>
            <a:r>
              <a:rPr lang="en" sz="1200"/>
              <a:t>compared to a low similarity/opposite meaning between “love” and “hate”.</a:t>
            </a:r>
            <a:endParaRPr sz="1200"/>
          </a:p>
          <a:p>
            <a:pPr indent="0" lvl="0" marL="0" rtl="0" algn="l">
              <a:lnSpc>
                <a:spcPct val="100000"/>
              </a:lnSpc>
              <a:spcBef>
                <a:spcPts val="900"/>
              </a:spcBef>
              <a:spcAft>
                <a:spcPts val="0"/>
              </a:spcAft>
              <a:buNone/>
            </a:pPr>
            <a:r>
              <a:rPr lang="en" sz="1200"/>
              <a:t>So how can we improve our word tokenization so it can </a:t>
            </a:r>
            <a:r>
              <a:rPr lang="en" sz="1200"/>
              <a:t>capture relationship between different words? </a:t>
            </a:r>
            <a:endParaRPr sz="1200"/>
          </a:p>
          <a:p>
            <a:pPr indent="0" lvl="0" marL="0" rtl="0" algn="l">
              <a:lnSpc>
                <a:spcPct val="100000"/>
              </a:lnSpc>
              <a:spcBef>
                <a:spcPts val="900"/>
              </a:spcBef>
              <a:spcAft>
                <a:spcPts val="0"/>
              </a:spcAft>
              <a:buNone/>
            </a:pPr>
            <a:r>
              <a:rPr lang="en" sz="1200"/>
              <a:t>We need to add the word embedding vector on the top of our word tokenization. </a:t>
            </a:r>
            <a:endParaRPr sz="1200"/>
          </a:p>
          <a:p>
            <a:pPr indent="0" lvl="0" marL="0" rtl="0" algn="l">
              <a:lnSpc>
                <a:spcPct val="100000"/>
              </a:lnSpc>
              <a:spcBef>
                <a:spcPts val="900"/>
              </a:spcBef>
              <a:spcAft>
                <a:spcPts val="0"/>
              </a:spcAft>
              <a:buNone/>
            </a:pPr>
            <a:r>
              <a:rPr lang="en" sz="1200"/>
              <a:t>1 minute</a:t>
            </a:r>
            <a:endParaRPr sz="1200"/>
          </a:p>
          <a:p>
            <a:pPr indent="0" lvl="0" marL="457200" rtl="0" algn="l">
              <a:lnSpc>
                <a:spcPct val="115000"/>
              </a:lnSpc>
              <a:spcBef>
                <a:spcPts val="900"/>
              </a:spcBef>
              <a:spcAft>
                <a:spcPts val="90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425ad237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425ad237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But you might be wondering at this point, we've turned our sentences into numbers,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with the numbers being tokens representing words. But how do we get meaning from that? </a:t>
            </a:r>
            <a:endParaRPr sz="1400">
              <a:solidFill>
                <a:schemeClr val="dk1"/>
              </a:solidFill>
            </a:endParaRPr>
          </a:p>
          <a:p>
            <a:pPr indent="0" lvl="0" marL="0" rtl="0" algn="l">
              <a:spcBef>
                <a:spcPts val="0"/>
              </a:spcBef>
              <a:spcAft>
                <a:spcPts val="0"/>
              </a:spcAft>
              <a:buNone/>
            </a:pPr>
            <a:r>
              <a:rPr lang="en" sz="1400">
                <a:solidFill>
                  <a:schemeClr val="dk1"/>
                </a:solidFill>
              </a:rPr>
              <a:t>How do we determine if something is positive or negative just from the numbers? </a:t>
            </a:r>
            <a:endParaRPr sz="1400">
              <a:solidFill>
                <a:schemeClr val="dk1"/>
              </a:solidFill>
            </a:endParaRPr>
          </a:p>
          <a:p>
            <a:pPr indent="0" lvl="0" marL="0" rtl="0" algn="l">
              <a:spcBef>
                <a:spcPts val="0"/>
              </a:spcBef>
              <a:spcAft>
                <a:spcPts val="0"/>
              </a:spcAft>
              <a:buNone/>
            </a:pPr>
            <a:r>
              <a:rPr lang="en" sz="1400">
                <a:solidFill>
                  <a:schemeClr val="dk1"/>
                </a:solidFill>
              </a:rPr>
              <a:t>Well, here's where the context of embeddings come in.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Let's consider the most basic of sentiments. Something is good or something is bad. </a:t>
            </a:r>
            <a:endParaRPr sz="1400">
              <a:solidFill>
                <a:schemeClr val="dk1"/>
              </a:solidFill>
            </a:endParaRPr>
          </a:p>
          <a:p>
            <a:pPr indent="0" lvl="0" marL="0" rtl="0" algn="l">
              <a:spcBef>
                <a:spcPts val="0"/>
              </a:spcBef>
              <a:spcAft>
                <a:spcPts val="0"/>
              </a:spcAft>
              <a:buNone/>
            </a:pPr>
            <a:r>
              <a:rPr lang="en" sz="1400">
                <a:solidFill>
                  <a:schemeClr val="dk1"/>
                </a:solidFill>
              </a:rPr>
              <a:t>We often see these as being opposites, so we can plot them as having opposite directions like this.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Or the phrase, "Okie," which is usually meant to plot something as having a little bit of goodness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So then what happens with a word like "Unexciting"? It's not good, and it's not bad. Probably a little more bad than good. So you might plot it a bit like this. So it might look like this. </a:t>
            </a:r>
            <a:endParaRPr sz="1400">
              <a:solidFill>
                <a:schemeClr val="dk1"/>
              </a:solidFill>
            </a:endParaRPr>
          </a:p>
          <a:p>
            <a:pPr indent="0" lvl="0" marL="0" rtl="0" algn="l">
              <a:spcBef>
                <a:spcPts val="0"/>
              </a:spcBef>
              <a:spcAft>
                <a:spcPts val="0"/>
              </a:spcAft>
              <a:buNone/>
            </a:pPr>
            <a:r>
              <a:rPr lang="en" sz="1400">
                <a:solidFill>
                  <a:schemeClr val="dk1"/>
                </a:solidFill>
              </a:rPr>
              <a:t>Now, if we plot this on an x- and y-axis, we can start to determine the good or bad sentiment as coordinates in the x and y. </a:t>
            </a:r>
            <a:endParaRPr sz="1400">
              <a:solidFill>
                <a:schemeClr val="dk1"/>
              </a:solidFill>
            </a:endParaRPr>
          </a:p>
          <a:p>
            <a:pPr indent="0" lvl="0" marL="0" rtl="0" algn="l">
              <a:spcBef>
                <a:spcPts val="0"/>
              </a:spcBef>
              <a:spcAft>
                <a:spcPts val="0"/>
              </a:spcAft>
              <a:buNone/>
            </a:pPr>
            <a:r>
              <a:rPr lang="en" sz="1400">
                <a:solidFill>
                  <a:schemeClr val="dk1"/>
                </a:solidFill>
              </a:rPr>
              <a:t>Good is 1, 0. Unexciting is minus 0.5, 0.8, so on.</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600">
                <a:solidFill>
                  <a:schemeClr val="dk1"/>
                </a:solidFill>
              </a:rPr>
              <a:t>Consider what would have happened if I said something was "Okie but unexciting." </a:t>
            </a:r>
            <a:endParaRPr sz="1600">
              <a:solidFill>
                <a:schemeClr val="dk1"/>
              </a:solidFill>
            </a:endParaRPr>
          </a:p>
          <a:p>
            <a:pPr indent="0" lvl="0" marL="0" rtl="0" algn="l">
              <a:spcBef>
                <a:spcPts val="0"/>
              </a:spcBef>
              <a:spcAft>
                <a:spcPts val="0"/>
              </a:spcAft>
              <a:buNone/>
            </a:pPr>
            <a:r>
              <a:rPr lang="en" sz="1600">
                <a:solidFill>
                  <a:schemeClr val="dk1"/>
                </a:solidFill>
              </a:rPr>
              <a:t>If we were to sum up the vectors and take the average, we'd have something that'</a:t>
            </a:r>
            <a:r>
              <a:rPr lang="en" sz="1600">
                <a:solidFill>
                  <a:schemeClr val="dk1"/>
                </a:solidFill>
              </a:rPr>
              <a:t>s </a:t>
            </a:r>
            <a:r>
              <a:rPr lang="en" sz="1600">
                <a:solidFill>
                  <a:schemeClr val="dk1"/>
                </a:solidFill>
              </a:rPr>
              <a:t>0.7 on y and 0.1 on x. </a:t>
            </a:r>
            <a:endParaRPr sz="1600">
              <a:solidFill>
                <a:schemeClr val="dk1"/>
              </a:solidFill>
            </a:endParaRPr>
          </a:p>
          <a:p>
            <a:pPr indent="0" lvl="0" marL="0" rtl="0" algn="l">
              <a:spcBef>
                <a:spcPts val="0"/>
              </a:spcBef>
              <a:spcAft>
                <a:spcPts val="0"/>
              </a:spcAft>
              <a:buNone/>
            </a:pPr>
            <a:r>
              <a:rPr lang="en" sz="1600">
                <a:solidFill>
                  <a:schemeClr val="dk1"/>
                </a:solidFill>
              </a:rPr>
              <a:t>So its sentiment could be considered slightly on the good side of neutral.</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Words that only appear in the negative sentences will have a strong component in the negative direction, and by versa.</a:t>
            </a:r>
            <a:endParaRPr sz="16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By looking at the direction of the vector, we can start to determine the meaning of the word.</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This concept is known as embedding.</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200">
                <a:solidFill>
                  <a:srgbClr val="202124"/>
                </a:solidFill>
                <a:highlight>
                  <a:schemeClr val="lt1"/>
                </a:highlight>
                <a:latin typeface="Roboto"/>
                <a:ea typeface="Roboto"/>
                <a:cs typeface="Roboto"/>
                <a:sym typeface="Roboto"/>
              </a:rPr>
              <a:t>Word embeddings provide us a efficient way determine which similar words have a similar encoding.</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So what if you extend that into multiple dimensions instead of just two?</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2 minutes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c4c9a4b760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c4c9a4b760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B3E51"/>
                </a:solidFill>
              </a:rPr>
              <a:t>Before we got two dimensions: Good or Bad.</a:t>
            </a:r>
            <a:endParaRPr sz="1350">
              <a:solidFill>
                <a:srgbClr val="2B3E51"/>
              </a:solidFill>
            </a:endParaRPr>
          </a:p>
          <a:p>
            <a:pPr indent="0" lvl="0" marL="0" rtl="0" algn="l">
              <a:spcBef>
                <a:spcPts val="0"/>
              </a:spcBef>
              <a:spcAft>
                <a:spcPts val="0"/>
              </a:spcAft>
              <a:buNone/>
            </a:pPr>
            <a:r>
              <a:rPr lang="en" sz="1350">
                <a:solidFill>
                  <a:srgbClr val="2B3E51"/>
                </a:solidFill>
              </a:rPr>
              <a:t>Let’s extend that into 4 dimensions: Gender, Royal, Age, Food to describe these words we have: Man, Woman, King, Queen, Apple, Orange</a:t>
            </a:r>
            <a:endParaRPr sz="1350">
              <a:solidFill>
                <a:srgbClr val="2B3E51"/>
              </a:solidFill>
            </a:endParaRPr>
          </a:p>
          <a:p>
            <a:pPr indent="0" lvl="0" marL="0" rtl="0" algn="l">
              <a:spcBef>
                <a:spcPts val="0"/>
              </a:spcBef>
              <a:spcAft>
                <a:spcPts val="0"/>
              </a:spcAft>
              <a:buNone/>
            </a:pPr>
            <a:r>
              <a:t/>
            </a:r>
            <a:endParaRPr sz="1350">
              <a:solidFill>
                <a:srgbClr val="2B3E51"/>
              </a:solidFill>
            </a:endParaRPr>
          </a:p>
          <a:p>
            <a:pPr indent="0" lvl="0" marL="0" rtl="0" algn="l">
              <a:spcBef>
                <a:spcPts val="0"/>
              </a:spcBef>
              <a:spcAft>
                <a:spcPts val="0"/>
              </a:spcAft>
              <a:buNone/>
            </a:pPr>
            <a:r>
              <a:rPr lang="en" sz="1350">
                <a:solidFill>
                  <a:srgbClr val="2B3E51"/>
                </a:solidFill>
              </a:rPr>
              <a:t>Each word will be presented by a vector of 4 number (this vector we can call it to be word embedding vector)</a:t>
            </a:r>
            <a:endParaRPr sz="1350">
              <a:solidFill>
                <a:srgbClr val="2B3E51"/>
              </a:solidFill>
            </a:endParaRPr>
          </a:p>
          <a:p>
            <a:pPr indent="0" lvl="0" marL="0" rtl="0" algn="l">
              <a:spcBef>
                <a:spcPts val="0"/>
              </a:spcBef>
              <a:spcAft>
                <a:spcPts val="0"/>
              </a:spcAft>
              <a:buNone/>
            </a:pPr>
            <a:r>
              <a:t/>
            </a:r>
            <a:endParaRPr sz="1350">
              <a:solidFill>
                <a:srgbClr val="2B3E51"/>
              </a:solidFill>
            </a:endParaRPr>
          </a:p>
          <a:p>
            <a:pPr indent="0" lvl="0" marL="0" rtl="0" algn="l">
              <a:spcBef>
                <a:spcPts val="0"/>
              </a:spcBef>
              <a:spcAft>
                <a:spcPts val="0"/>
              </a:spcAft>
              <a:buNone/>
            </a:pPr>
            <a:r>
              <a:rPr lang="en" sz="1350">
                <a:solidFill>
                  <a:srgbClr val="2B3E51"/>
                </a:solidFill>
              </a:rPr>
              <a:t>...</a:t>
            </a:r>
            <a:endParaRPr sz="1350">
              <a:solidFill>
                <a:srgbClr val="2B3E51"/>
              </a:solidFill>
            </a:endParaRPr>
          </a:p>
          <a:p>
            <a:pPr indent="0" lvl="0" marL="0" rtl="0" algn="l">
              <a:spcBef>
                <a:spcPts val="0"/>
              </a:spcBef>
              <a:spcAft>
                <a:spcPts val="0"/>
              </a:spcAft>
              <a:buNone/>
            </a:pPr>
            <a:r>
              <a:t/>
            </a:r>
            <a:endParaRPr sz="1350">
              <a:solidFill>
                <a:srgbClr val="2B3E51"/>
              </a:solidFill>
            </a:endParaRPr>
          </a:p>
          <a:p>
            <a:pPr indent="0" lvl="0" marL="0" rtl="0" algn="l">
              <a:spcBef>
                <a:spcPts val="0"/>
              </a:spcBef>
              <a:spcAft>
                <a:spcPts val="0"/>
              </a:spcAft>
              <a:buNone/>
            </a:pPr>
            <a:r>
              <a:rPr lang="en" sz="1350">
                <a:solidFill>
                  <a:srgbClr val="2B3E51"/>
                </a:solidFill>
              </a:rPr>
              <a:t>If I put in apple and orange into my model I want those vectors to be very close to each other </a:t>
            </a:r>
            <a:endParaRPr sz="1350">
              <a:solidFill>
                <a:srgbClr val="2B3E51"/>
              </a:solidFill>
            </a:endParaRPr>
          </a:p>
          <a:p>
            <a:pPr indent="0" lvl="0" marL="0" rtl="0" algn="l">
              <a:spcBef>
                <a:spcPts val="0"/>
              </a:spcBef>
              <a:spcAft>
                <a:spcPts val="0"/>
              </a:spcAft>
              <a:buNone/>
            </a:pPr>
            <a:r>
              <a:rPr lang="en" sz="1350">
                <a:solidFill>
                  <a:srgbClr val="2B3E51"/>
                </a:solidFill>
              </a:rPr>
              <a:t>because they're very related words, they are both fruits.</a:t>
            </a:r>
            <a:endParaRPr sz="1350">
              <a:solidFill>
                <a:srgbClr val="2B3E51"/>
              </a:solidFill>
            </a:endParaRPr>
          </a:p>
          <a:p>
            <a:pPr indent="0" lvl="0" marL="0" rtl="0" algn="l">
              <a:spcBef>
                <a:spcPts val="0"/>
              </a:spcBef>
              <a:spcAft>
                <a:spcPts val="0"/>
              </a:spcAft>
              <a:buNone/>
            </a:pPr>
            <a:r>
              <a:t/>
            </a:r>
            <a:endParaRPr sz="1350">
              <a:solidFill>
                <a:srgbClr val="2B3E51"/>
              </a:solidFill>
            </a:endParaRPr>
          </a:p>
          <a:p>
            <a:pPr indent="0" lvl="0" marL="0" rtl="0" algn="l">
              <a:spcBef>
                <a:spcPts val="0"/>
              </a:spcBef>
              <a:spcAft>
                <a:spcPts val="0"/>
              </a:spcAft>
              <a:buNone/>
            </a:pPr>
            <a:r>
              <a:rPr lang="en" sz="1350">
                <a:solidFill>
                  <a:srgbClr val="2B3E51"/>
                </a:solidFill>
              </a:rPr>
              <a:t>This kind of representations makes it possible for words with similar meaning to have a similar representation, which can improve the our model performance.</a:t>
            </a:r>
            <a:endParaRPr sz="1350">
              <a:solidFill>
                <a:srgbClr val="2B3E51"/>
              </a:solidFill>
            </a:endParaRPr>
          </a:p>
          <a:p>
            <a:pPr indent="0" lvl="0" marL="0" rtl="0" algn="l">
              <a:spcBef>
                <a:spcPts val="0"/>
              </a:spcBef>
              <a:spcAft>
                <a:spcPts val="0"/>
              </a:spcAft>
              <a:buNone/>
            </a:pPr>
            <a:r>
              <a:t/>
            </a:r>
            <a:endParaRPr sz="1350">
              <a:solidFill>
                <a:srgbClr val="2B3E51"/>
              </a:solidFill>
            </a:endParaRPr>
          </a:p>
          <a:p>
            <a:pPr indent="0" lvl="0" marL="0" rtl="0" algn="l">
              <a:spcBef>
                <a:spcPts val="0"/>
              </a:spcBef>
              <a:spcAft>
                <a:spcPts val="0"/>
              </a:spcAft>
              <a:buClr>
                <a:schemeClr val="dk1"/>
              </a:buClr>
              <a:buSzPts val="1100"/>
              <a:buFont typeface="Arial"/>
              <a:buNone/>
            </a:pPr>
            <a:r>
              <a:rPr lang="en" sz="1200">
                <a:solidFill>
                  <a:srgbClr val="202124"/>
                </a:solidFill>
                <a:highlight>
                  <a:schemeClr val="lt1"/>
                </a:highlight>
                <a:latin typeface="Roboto"/>
                <a:ea typeface="Roboto"/>
                <a:cs typeface="Roboto"/>
                <a:sym typeface="Roboto"/>
              </a:rPr>
              <a:t>It is common to see word embeddings that are 8-dimensional (for small datasets), up to 1024-dimensions when working with big datasets. </a:t>
            </a:r>
            <a:endParaRPr sz="1200">
              <a:solidFill>
                <a:srgbClr val="202124"/>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02124"/>
                </a:solidFill>
                <a:highlight>
                  <a:schemeClr val="lt1"/>
                </a:highlight>
                <a:latin typeface="Roboto"/>
                <a:ea typeface="Roboto"/>
                <a:cs typeface="Roboto"/>
                <a:sym typeface="Roboto"/>
              </a:rPr>
              <a:t>A higher dimensional embedding can capture more details of relationships between words, but takes more data to train.</a:t>
            </a:r>
            <a:endParaRPr sz="1350">
              <a:solidFill>
                <a:srgbClr val="2B3E51"/>
              </a:solidFill>
            </a:endParaRPr>
          </a:p>
          <a:p>
            <a:pPr indent="0" lvl="0" marL="0" rtl="0" algn="l">
              <a:spcBef>
                <a:spcPts val="0"/>
              </a:spcBef>
              <a:spcAft>
                <a:spcPts val="0"/>
              </a:spcAft>
              <a:buNone/>
            </a:pPr>
            <a:r>
              <a:t/>
            </a:r>
            <a:endParaRPr sz="1350">
              <a:solidFill>
                <a:srgbClr val="2B3E51"/>
              </a:solidFill>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Importantly, you do not have to specify these number by hand. They are trainable parameters will be learnt during the training of the model.</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2:30 minutes</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c425ad237c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c425ad237c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example to prove to you that these word embedding can capture semantic relationships between words.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plot the word embedding of Queen, King, Woman, Man in into 2 dimensional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numbers are </a:t>
            </a:r>
            <a:r>
              <a:rPr lang="en"/>
              <a:t>taken from a embedding layer in our model after it is trained.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ask you guys a question: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someone is like a king, but not a man, and is a woman, who is that?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We can describe that into a math question like this: King - Man + Woman = ?</a:t>
            </a:r>
            <a:endParaRPr/>
          </a:p>
          <a:p>
            <a:pPr indent="0" lvl="0" marL="0" rtl="0" algn="l">
              <a:spcBef>
                <a:spcPts val="0"/>
              </a:spcBef>
              <a:spcAft>
                <a:spcPts val="0"/>
              </a:spcAft>
              <a:buNone/>
            </a:pPr>
            <a:r>
              <a:rPr lang="en"/>
              <a:t>Most people will say it is Queen</a:t>
            </a:r>
            <a:endParaRPr/>
          </a:p>
          <a:p>
            <a:pPr indent="0" lvl="0" marL="0" rtl="0" algn="l">
              <a:spcBef>
                <a:spcPts val="0"/>
              </a:spcBef>
              <a:spcAft>
                <a:spcPts val="0"/>
              </a:spcAft>
              <a:buNone/>
            </a:pPr>
            <a:r>
              <a:rPr lang="en"/>
              <a:t>We can show the answer by apply simple math for vectors like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minutes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c4c9a4b760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c4c9a4b760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same logic applied for other relationships:</a:t>
            </a:r>
            <a:endParaRPr/>
          </a:p>
          <a:p>
            <a:pPr indent="0" lvl="0" marL="0" rtl="0" algn="l">
              <a:spcBef>
                <a:spcPts val="0"/>
              </a:spcBef>
              <a:spcAft>
                <a:spcPts val="0"/>
              </a:spcAft>
              <a:buNone/>
            </a:pPr>
            <a:r>
              <a:rPr lang="en"/>
              <a:t>The difference/relationship between man and woman is like the relationship between king and queen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lang="en">
                <a:solidFill>
                  <a:schemeClr val="dk1"/>
                </a:solidFill>
              </a:rPr>
              <a:t>relationship </a:t>
            </a:r>
            <a:r>
              <a:rPr lang="en"/>
              <a:t>between walking (present tense) and walked (past tense) is like the </a:t>
            </a:r>
            <a:r>
              <a:rPr lang="en">
                <a:solidFill>
                  <a:schemeClr val="dk1"/>
                </a:solidFill>
              </a:rPr>
              <a:t>relationship </a:t>
            </a:r>
            <a:r>
              <a:rPr lang="en"/>
              <a:t>between swimming and swam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Or the relationship </a:t>
            </a:r>
            <a:r>
              <a:rPr lang="en"/>
              <a:t>between</a:t>
            </a:r>
            <a:r>
              <a:rPr lang="en"/>
              <a:t> country and capital like these.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how machine understand the concepts of relationships in words.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This is really amazing because as human to understand the relationship of words, we need to read the definition of those word in a dictionary.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for machine, it can understand that pretty well just by encoding them in vectors and numbers. Just like that!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50 seconds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c5e8a66e1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c5e8a66e1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real life example of 10,000 words for 200 dimensions after training the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purpose of visualization like this, we can use PCA to reduce 200 </a:t>
            </a:r>
            <a:r>
              <a:rPr lang="en"/>
              <a:t>dimensions</a:t>
            </a:r>
            <a:r>
              <a:rPr lang="en"/>
              <a:t> to 3 dimensions.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of the dot is a embedding vector of a word in 3D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click to this link to check it out: </a:t>
            </a:r>
            <a:r>
              <a:rPr lang="en" u="sng">
                <a:solidFill>
                  <a:schemeClr val="hlink"/>
                </a:solidFill>
                <a:hlinkClick r:id="rId2"/>
              </a:rPr>
              <a:t>http://projector.tensorflow.org/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30 second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c44a5a750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c44a5a750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Extreme sides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a:t>
            </a:r>
            <a:r>
              <a:rPr lang="en"/>
              <a:t>eaching your pockets hopefully your phone's still there our phones do a lot for us they check the weather, turn on the alarm for work, check social medias, connect us with friend and family, </a:t>
            </a:r>
            <a:endParaRPr/>
          </a:p>
          <a:p>
            <a:pPr indent="0" lvl="0" marL="0" rtl="0" algn="l">
              <a:lnSpc>
                <a:spcPct val="100000"/>
              </a:lnSpc>
              <a:spcBef>
                <a:spcPts val="0"/>
              </a:spcBef>
              <a:spcAft>
                <a:spcPts val="0"/>
              </a:spcAft>
              <a:buSzPts val="1100"/>
              <a:buNone/>
            </a:pPr>
            <a:r>
              <a:rPr lang="en"/>
              <a:t>But there's one thing our phones can't do yet is to tell us how we do feel.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hey siri how am i doing today </a:t>
            </a:r>
            <a:endParaRPr/>
          </a:p>
          <a:p>
            <a:pPr indent="0" lvl="0" marL="0" rtl="0" algn="l">
              <a:lnSpc>
                <a:spcPct val="100000"/>
              </a:lnSpc>
              <a:spcBef>
                <a:spcPts val="0"/>
              </a:spcBef>
              <a:spcAft>
                <a:spcPts val="0"/>
              </a:spcAft>
              <a:buSzPts val="1100"/>
              <a:buNone/>
            </a:pPr>
            <a:r>
              <a:rPr lang="en"/>
              <a:t>okay google how are my emotions today </a:t>
            </a:r>
            <a:endParaRPr/>
          </a:p>
          <a:p>
            <a:pPr indent="0" lvl="0" marL="0" rtl="0" algn="l">
              <a:lnSpc>
                <a:spcPct val="100000"/>
              </a:lnSpc>
              <a:spcBef>
                <a:spcPts val="0"/>
              </a:spcBef>
              <a:spcAft>
                <a:spcPts val="0"/>
              </a:spcAft>
              <a:buSzPts val="1100"/>
              <a:buNone/>
            </a:pPr>
            <a:r>
              <a:rPr lang="en"/>
              <a:t>see these seem like silly questions </a:t>
            </a:r>
            <a:endParaRPr/>
          </a:p>
          <a:p>
            <a:pPr indent="0" lvl="0" marL="0" rtl="0" algn="l">
              <a:lnSpc>
                <a:spcPct val="100000"/>
              </a:lnSpc>
              <a:spcBef>
                <a:spcPts val="0"/>
              </a:spcBef>
              <a:spcAft>
                <a:spcPts val="0"/>
              </a:spcAft>
              <a:buClr>
                <a:schemeClr val="dk1"/>
              </a:buClr>
              <a:buSzPts val="1100"/>
              <a:buFont typeface="Arial"/>
              <a:buNone/>
            </a:pPr>
            <a:r>
              <a:rPr lang="en"/>
              <a:t>but with advancements in sentiment analysis and machine learning, this is actually possible right now</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Hi, Welcome to the workshop of Sentiment Analysis with Tensorflow</a:t>
            </a:r>
            <a:endParaRPr/>
          </a:p>
          <a:p>
            <a:pPr indent="0" lvl="0" marL="0" rtl="0" algn="l">
              <a:lnSpc>
                <a:spcPct val="100000"/>
              </a:lnSpc>
              <a:spcBef>
                <a:spcPts val="0"/>
              </a:spcBef>
              <a:spcAft>
                <a:spcPts val="0"/>
              </a:spcAft>
              <a:buSzPts val="1100"/>
              <a:buNone/>
            </a:pPr>
            <a:r>
              <a:rPr lang="en"/>
              <a:t>If you are not the expert of ML or AI, dont worry</a:t>
            </a:r>
            <a:endParaRPr/>
          </a:p>
          <a:p>
            <a:pPr indent="0" lvl="0" marL="0" rtl="0" algn="l">
              <a:lnSpc>
                <a:spcPct val="100000"/>
              </a:lnSpc>
              <a:spcBef>
                <a:spcPts val="0"/>
              </a:spcBef>
              <a:spcAft>
                <a:spcPts val="0"/>
              </a:spcAft>
              <a:buSzPts val="1100"/>
              <a:buNone/>
            </a:pPr>
            <a:r>
              <a:rPr lang="en"/>
              <a:t>We gonna teach you the tuition of the concepts of this topic </a:t>
            </a:r>
            <a:endParaRPr/>
          </a:p>
          <a:p>
            <a:pPr indent="0" lvl="0" marL="0" rtl="0" algn="l">
              <a:lnSpc>
                <a:spcPct val="100000"/>
              </a:lnSpc>
              <a:spcBef>
                <a:spcPts val="0"/>
              </a:spcBef>
              <a:spcAft>
                <a:spcPts val="0"/>
              </a:spcAft>
              <a:buSzPts val="1100"/>
              <a:buNone/>
            </a:pPr>
            <a:r>
              <a:rPr lang="en"/>
              <a:t>And show you how to code it done line by line</a:t>
            </a:r>
            <a:endParaRPr/>
          </a:p>
          <a:p>
            <a:pPr indent="0" lvl="0" marL="0" rtl="0" algn="l">
              <a:lnSpc>
                <a:spcPct val="100000"/>
              </a:lnSpc>
              <a:spcBef>
                <a:spcPts val="0"/>
              </a:spcBef>
              <a:spcAft>
                <a:spcPts val="0"/>
              </a:spcAft>
              <a:buSzPts val="1100"/>
              <a:buNone/>
            </a:pPr>
            <a:r>
              <a:rPr lang="en"/>
              <a:t>Also, provide you extra materials to do your own research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1 minute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c4c9a4b760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c4c9a4b760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Zoom in closely to this word </a:t>
            </a:r>
            <a:r>
              <a:rPr lang="en"/>
              <a:t>embedding</a:t>
            </a:r>
            <a:r>
              <a:rPr lang="en"/>
              <a:t>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Words have similar meaning tends to be together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Country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c4c9a4b760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c4c9a4b760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Months of the year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38 sec</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c4c9a4b760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c4c9a4b760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sentences </a:t>
            </a:r>
            <a:endParaRPr/>
          </a:p>
          <a:p>
            <a:pPr indent="0" lvl="0" marL="0" rtl="0" algn="l">
              <a:spcBef>
                <a:spcPts val="0"/>
              </a:spcBef>
              <a:spcAft>
                <a:spcPts val="0"/>
              </a:spcAft>
              <a:buNone/>
            </a:pPr>
            <a:r>
              <a:rPr lang="en"/>
              <a:t>After tokenization, you have a word dictionary </a:t>
            </a:r>
            <a:endParaRPr/>
          </a:p>
          <a:p>
            <a:pPr indent="0" lvl="0" marL="0" rtl="0" algn="l">
              <a:spcBef>
                <a:spcPts val="0"/>
              </a:spcBef>
              <a:spcAft>
                <a:spcPts val="0"/>
              </a:spcAft>
              <a:buNone/>
            </a:pPr>
            <a:r>
              <a:rPr lang="en"/>
              <a:t>that map a word into a numeric token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of these numeric token are </a:t>
            </a:r>
            <a:r>
              <a:rPr lang="en"/>
              <a:t>corresponding</a:t>
            </a:r>
            <a:r>
              <a:rPr lang="en"/>
              <a:t> to word embedding vector (in this case, the dimension we choose is 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of the word token will give you back 4 dimension vector.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first, the numeric values of this embedding layers are random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can feed these embedding vectors of sentences into our model model and the model will treat these as trainable parameters</a:t>
            </a:r>
            <a:endParaRPr/>
          </a:p>
          <a:p>
            <a:pPr indent="0" lvl="0" marL="0" rtl="0" algn="l">
              <a:spcBef>
                <a:spcPts val="0"/>
              </a:spcBef>
              <a:spcAft>
                <a:spcPts val="0"/>
              </a:spcAft>
              <a:buNone/>
            </a:pPr>
            <a:r>
              <a:rPr lang="en"/>
              <a:t>Will update these numbers at every iteration during training till it is very good at the task </a:t>
            </a:r>
            <a:endParaRPr/>
          </a:p>
          <a:p>
            <a:pPr indent="0" lvl="0" marL="0" rtl="0" algn="l">
              <a:spcBef>
                <a:spcPts val="0"/>
              </a:spcBef>
              <a:spcAft>
                <a:spcPts val="0"/>
              </a:spcAft>
              <a:buNone/>
            </a:pPr>
            <a:r>
              <a:rPr lang="en"/>
              <a:t>Which is predict sentiment of sentence in the training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gonna use Tensorflow to get this done effortless.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1:20 minutes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c425ad237c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c425ad237c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is simply like a function in math you give it one or many numbers and it give </a:t>
            </a:r>
            <a:r>
              <a:rPr lang="en"/>
              <a:t>you back one or many numbers</a:t>
            </a:r>
            <a:endParaRPr/>
          </a:p>
          <a:p>
            <a:pPr indent="0" lvl="0" marL="0" rtl="0" algn="l">
              <a:spcBef>
                <a:spcPts val="0"/>
              </a:spcBef>
              <a:spcAft>
                <a:spcPts val="0"/>
              </a:spcAft>
              <a:buNone/>
            </a:pPr>
            <a:r>
              <a:rPr lang="en"/>
              <a:t>At first, the result is pretty bad </a:t>
            </a:r>
            <a:endParaRPr/>
          </a:p>
          <a:p>
            <a:pPr indent="0" lvl="0" marL="0" rtl="0" algn="l">
              <a:spcBef>
                <a:spcPts val="0"/>
              </a:spcBef>
              <a:spcAft>
                <a:spcPts val="0"/>
              </a:spcAft>
              <a:buNone/>
            </a:pPr>
            <a:r>
              <a:rPr lang="en"/>
              <a:t>But after many iterations during training, it will update the parameters so that it give you back the number closer to what you expect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the training, you can use the model to predict a new sample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30 seconds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c425ad237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c425ad237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workshop i will focus on deep learning</a:t>
            </a:r>
            <a:endParaRPr/>
          </a:p>
          <a:p>
            <a:pPr indent="0" lvl="0" marL="0" rtl="0" algn="l">
              <a:spcBef>
                <a:spcPts val="0"/>
              </a:spcBef>
              <a:spcAft>
                <a:spcPts val="0"/>
              </a:spcAft>
              <a:buNone/>
            </a:pPr>
            <a:r>
              <a:rPr lang="en"/>
              <a:t>Since this is what deep learning have achieved since 2010</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So what is deep learning? Deep learning vs machine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50 sec</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c425ad237c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c425ad237c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2B3E51"/>
                </a:solidFill>
              </a:rPr>
              <a:t>Deep learning is a machine learning model that inspired from a human brain, </a:t>
            </a:r>
            <a:endParaRPr>
              <a:solidFill>
                <a:srgbClr val="2B3E51"/>
              </a:solidFill>
            </a:endParaRPr>
          </a:p>
          <a:p>
            <a:pPr indent="0" lvl="0" marL="0" rtl="0" algn="l">
              <a:lnSpc>
                <a:spcPct val="100000"/>
              </a:lnSpc>
              <a:spcBef>
                <a:spcPts val="1900"/>
              </a:spcBef>
              <a:spcAft>
                <a:spcPts val="0"/>
              </a:spcAft>
              <a:buNone/>
            </a:pPr>
            <a:r>
              <a:rPr lang="en">
                <a:solidFill>
                  <a:srgbClr val="2B3E51"/>
                </a:solidFill>
              </a:rPr>
              <a:t>Human neuron look like this Dendrite (as input), Axon(processing unit)</a:t>
            </a:r>
            <a:endParaRPr>
              <a:solidFill>
                <a:srgbClr val="2B3E51"/>
              </a:solidFill>
            </a:endParaRPr>
          </a:p>
          <a:p>
            <a:pPr indent="0" lvl="0" marL="0" rtl="0" algn="l">
              <a:lnSpc>
                <a:spcPct val="100000"/>
              </a:lnSpc>
              <a:spcBef>
                <a:spcPts val="1900"/>
              </a:spcBef>
              <a:spcAft>
                <a:spcPts val="0"/>
              </a:spcAft>
              <a:buNone/>
            </a:pPr>
            <a:r>
              <a:rPr lang="en">
                <a:solidFill>
                  <a:srgbClr val="2B3E51"/>
                </a:solidFill>
              </a:rPr>
              <a:t>The input signal is stronger than a certain threshold, it gonna fire a signal out to synaptic terminal</a:t>
            </a:r>
            <a:endParaRPr>
              <a:solidFill>
                <a:srgbClr val="2B3E51"/>
              </a:solidFill>
            </a:endParaRPr>
          </a:p>
          <a:p>
            <a:pPr indent="0" lvl="0" marL="0" rtl="0" algn="l">
              <a:lnSpc>
                <a:spcPct val="100000"/>
              </a:lnSpc>
              <a:spcBef>
                <a:spcPts val="1900"/>
              </a:spcBef>
              <a:spcAft>
                <a:spcPts val="0"/>
              </a:spcAft>
              <a:buNone/>
            </a:pPr>
            <a:r>
              <a:rPr lang="en">
                <a:solidFill>
                  <a:srgbClr val="2B3E51"/>
                </a:solidFill>
              </a:rPr>
              <a:t>…</a:t>
            </a:r>
            <a:endParaRPr>
              <a:solidFill>
                <a:srgbClr val="2B3E51"/>
              </a:solidFill>
            </a:endParaRPr>
          </a:p>
          <a:p>
            <a:pPr indent="0" lvl="0" marL="0" rtl="0" algn="l">
              <a:lnSpc>
                <a:spcPct val="100000"/>
              </a:lnSpc>
              <a:spcBef>
                <a:spcPts val="1900"/>
              </a:spcBef>
              <a:spcAft>
                <a:spcPts val="0"/>
              </a:spcAft>
              <a:buNone/>
            </a:pPr>
            <a:r>
              <a:t/>
            </a:r>
            <a:endParaRPr>
              <a:solidFill>
                <a:srgbClr val="2B3E51"/>
              </a:solidFill>
            </a:endParaRPr>
          </a:p>
          <a:p>
            <a:pPr indent="0" lvl="0" marL="0" rtl="0" algn="l">
              <a:lnSpc>
                <a:spcPct val="100000"/>
              </a:lnSpc>
              <a:spcBef>
                <a:spcPts val="1900"/>
              </a:spcBef>
              <a:spcAft>
                <a:spcPts val="1900"/>
              </a:spcAft>
              <a:buNone/>
            </a:pPr>
            <a:r>
              <a:rPr lang="en">
                <a:solidFill>
                  <a:srgbClr val="2B3E51"/>
                </a:solidFill>
              </a:rPr>
              <a:t>50 sec</a:t>
            </a:r>
            <a:endParaRPr>
              <a:solidFill>
                <a:srgbClr val="2B3E5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c425ad237c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c425ad237c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rPr lang="en"/>
              <a:t>How it is related to sentiment analysis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1:10 minute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c425ad237c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c425ad237c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40 sec</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c425ad237c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c425ad237c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89000"/>
              </a:lnSpc>
              <a:spcBef>
                <a:spcPts val="0"/>
              </a:spcBef>
              <a:spcAft>
                <a:spcPts val="0"/>
              </a:spcAft>
              <a:buNone/>
            </a:pPr>
            <a:r>
              <a:rPr lang="en"/>
              <a:t>T</a:t>
            </a:r>
            <a:r>
              <a:rPr lang="en"/>
              <a:t>his demo we gonna be building a sentiment analysis program in Python using Tensorflow/Keras that will identify whether a movie review is positive or negative based on the text</a:t>
            </a:r>
            <a:endParaRPr/>
          </a:p>
          <a:p>
            <a:pPr indent="0" lvl="0" marL="0" rtl="0" algn="l">
              <a:lnSpc>
                <a:spcPct val="189000"/>
              </a:lnSpc>
              <a:spcBef>
                <a:spcPts val="1900"/>
              </a:spcBef>
              <a:spcAft>
                <a:spcPts val="0"/>
              </a:spcAft>
              <a:buNone/>
            </a:pPr>
            <a:r>
              <a:rPr lang="en">
                <a:solidFill>
                  <a:srgbClr val="008BFF"/>
                </a:solidFill>
                <a:uFill>
                  <a:noFill/>
                </a:uFill>
                <a:hlinkClick r:id="rId2">
                  <a:extLst>
                    <a:ext uri="{A12FA001-AC4F-418D-AE19-62706E023703}">
                      <ahyp:hlinkClr val="tx"/>
                    </a:ext>
                  </a:extLst>
                </a:hlinkClick>
              </a:rPr>
              <a:t>TensorFlow</a:t>
            </a:r>
            <a:r>
              <a:rPr lang="en">
                <a:solidFill>
                  <a:srgbClr val="2B3E51"/>
                </a:solidFill>
              </a:rPr>
              <a:t>, developed by Google, provides a low-level set of tools to build and train neural networks. There's also support for text vectorization, both on traditional word frequency and on more advanced through-word </a:t>
            </a:r>
            <a:r>
              <a:rPr lang="en">
                <a:solidFill>
                  <a:srgbClr val="2B3E51"/>
                </a:solidFill>
              </a:rPr>
              <a:t>e</a:t>
            </a:r>
            <a:r>
              <a:rPr lang="en">
                <a:solidFill>
                  <a:srgbClr val="2B3E51"/>
                </a:solidFill>
              </a:rPr>
              <a:t>mbeddings.</a:t>
            </a:r>
            <a:endParaRPr>
              <a:solidFill>
                <a:srgbClr val="2B3E51"/>
              </a:solidFill>
            </a:endParaRPr>
          </a:p>
          <a:p>
            <a:pPr indent="0" lvl="0" marL="0" rtl="0" algn="l">
              <a:lnSpc>
                <a:spcPct val="189000"/>
              </a:lnSpc>
              <a:spcBef>
                <a:spcPts val="1900"/>
              </a:spcBef>
              <a:spcAft>
                <a:spcPts val="0"/>
              </a:spcAft>
              <a:buNone/>
            </a:pPr>
            <a:r>
              <a:rPr lang="en" sz="1050">
                <a:solidFill>
                  <a:srgbClr val="5F6368"/>
                </a:solidFill>
                <a:highlight>
                  <a:srgbClr val="FFFFFF"/>
                </a:highlight>
              </a:rPr>
              <a:t>Keras</a:t>
            </a:r>
            <a:r>
              <a:rPr lang="en" sz="1050">
                <a:solidFill>
                  <a:srgbClr val="4D5156"/>
                </a:solidFill>
                <a:highlight>
                  <a:srgbClr val="FFFFFF"/>
                </a:highlight>
              </a:rPr>
              <a:t> is the high-level APIs for Tensorflow which makes </a:t>
            </a:r>
            <a:r>
              <a:rPr lang="en" sz="1050">
                <a:solidFill>
                  <a:srgbClr val="4D5156"/>
                </a:solidFill>
                <a:highlight>
                  <a:srgbClr val="FFFFFF"/>
                </a:highlight>
              </a:rPr>
              <a:t>building</a:t>
            </a:r>
            <a:r>
              <a:rPr lang="en" sz="1050">
                <a:solidFill>
                  <a:srgbClr val="4D5156"/>
                </a:solidFill>
                <a:highlight>
                  <a:srgbClr val="FFFFFF"/>
                </a:highlight>
              </a:rPr>
              <a:t> neural network super easy.</a:t>
            </a:r>
            <a:endParaRPr>
              <a:solidFill>
                <a:srgbClr val="2B3E51"/>
              </a:solidFill>
            </a:endParaRPr>
          </a:p>
          <a:p>
            <a:pPr indent="0" lvl="0" marL="0" rtl="0" algn="l">
              <a:lnSpc>
                <a:spcPct val="189000"/>
              </a:lnSpc>
              <a:spcBef>
                <a:spcPts val="1900"/>
              </a:spcBef>
              <a:spcAft>
                <a:spcPts val="0"/>
              </a:spcAft>
              <a:buNone/>
            </a:pPr>
            <a:r>
              <a:t/>
            </a:r>
            <a:endParaRPr>
              <a:solidFill>
                <a:srgbClr val="2B3E51"/>
              </a:solidFill>
            </a:endParaRPr>
          </a:p>
          <a:p>
            <a:pPr indent="0" lvl="0" marL="0" rtl="0" algn="l">
              <a:spcBef>
                <a:spcPts val="190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c425ad237c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c425ad237c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B3E51"/>
                </a:solidFill>
              </a:rPr>
              <a:t>This step-by-step guide shows you how to train your first sentiment classifier.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159123b7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159123b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let’s meet up Tom Huynh which is me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Alright, that is enough about me</a:t>
            </a:r>
            <a:endParaRPr/>
          </a:p>
          <a:p>
            <a:pPr indent="0" lvl="0" marL="0" rtl="0" algn="l">
              <a:spcBef>
                <a:spcPts val="0"/>
              </a:spcBef>
              <a:spcAft>
                <a:spcPts val="0"/>
              </a:spcAft>
              <a:buNone/>
            </a:pPr>
            <a:r>
              <a:rPr lang="en"/>
              <a:t>Very nice to meet you all and share some insights about this very interesting topic of sentiment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50 second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c425ad237c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c425ad237c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c5a5bcdec4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c5a5bcdec4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89000"/>
              </a:lnSpc>
              <a:spcBef>
                <a:spcPts val="0"/>
              </a:spcBef>
              <a:spcAft>
                <a:spcPts val="0"/>
              </a:spcAft>
              <a:buClr>
                <a:schemeClr val="dk1"/>
              </a:buClr>
              <a:buSzPts val="1100"/>
              <a:buFont typeface="Arial"/>
              <a:buNone/>
            </a:pPr>
            <a:r>
              <a:rPr lang="en">
                <a:solidFill>
                  <a:srgbClr val="2B3E51"/>
                </a:solidFill>
              </a:rPr>
              <a:t>Sentiment analysis can be applied to countless aspects of business, from brand monitoring and product analytics, to customer service and market research. </a:t>
            </a:r>
            <a:endParaRPr>
              <a:solidFill>
                <a:srgbClr val="2B3E51"/>
              </a:solidFill>
            </a:endParaRPr>
          </a:p>
          <a:p>
            <a:pPr indent="0" lvl="0" marL="0" rtl="0" algn="l">
              <a:lnSpc>
                <a:spcPct val="189000"/>
              </a:lnSpc>
              <a:spcBef>
                <a:spcPts val="1600"/>
              </a:spcBef>
              <a:spcAft>
                <a:spcPts val="0"/>
              </a:spcAft>
              <a:buClr>
                <a:schemeClr val="dk1"/>
              </a:buClr>
              <a:buSzPts val="1100"/>
              <a:buFont typeface="Arial"/>
              <a:buNone/>
            </a:pPr>
            <a:r>
              <a:rPr lang="en">
                <a:solidFill>
                  <a:srgbClr val="2B3E51"/>
                </a:solidFill>
              </a:rPr>
              <a:t>Sentiment analysis has moved beyond from an interesting, high-tech stuff, and will soon become an essential tool for all companies of the modern age.</a:t>
            </a:r>
            <a:r>
              <a:rPr lang="en">
                <a:solidFill>
                  <a:srgbClr val="2B3E51"/>
                </a:solidFill>
              </a:rPr>
              <a:t> </a:t>
            </a:r>
            <a:endParaRPr>
              <a:solidFill>
                <a:srgbClr val="2B3E51"/>
              </a:solidFill>
            </a:endParaRPr>
          </a:p>
          <a:p>
            <a:pPr indent="0" lvl="0" marL="0" rtl="0" algn="l">
              <a:lnSpc>
                <a:spcPct val="189000"/>
              </a:lnSpc>
              <a:spcBef>
                <a:spcPts val="1600"/>
              </a:spcBef>
              <a:spcAft>
                <a:spcPts val="0"/>
              </a:spcAft>
              <a:buClr>
                <a:schemeClr val="dk1"/>
              </a:buClr>
              <a:buSzPts val="1100"/>
              <a:buFont typeface="Arial"/>
              <a:buNone/>
            </a:pPr>
            <a:r>
              <a:rPr lang="en">
                <a:solidFill>
                  <a:srgbClr val="2B3E51"/>
                </a:solidFill>
              </a:rPr>
              <a:t>The technology is </a:t>
            </a:r>
            <a:r>
              <a:rPr lang="en">
                <a:solidFill>
                  <a:srgbClr val="2B3E51"/>
                </a:solidFill>
              </a:rPr>
              <a:t>evolved</a:t>
            </a:r>
            <a:r>
              <a:rPr lang="en">
                <a:solidFill>
                  <a:srgbClr val="2B3E51"/>
                </a:solidFill>
              </a:rPr>
              <a:t> so that it is effortless and too easy to </a:t>
            </a:r>
            <a:r>
              <a:rPr lang="en">
                <a:solidFill>
                  <a:srgbClr val="2B3E51"/>
                </a:solidFill>
              </a:rPr>
              <a:t>implement</a:t>
            </a:r>
            <a:r>
              <a:rPr lang="en">
                <a:solidFill>
                  <a:srgbClr val="2B3E51"/>
                </a:solidFill>
              </a:rPr>
              <a:t> a machine learning/deep learning model for that.</a:t>
            </a:r>
            <a:endParaRPr>
              <a:solidFill>
                <a:srgbClr val="2B3E51"/>
              </a:solidFill>
            </a:endParaRPr>
          </a:p>
          <a:p>
            <a:pPr indent="0" lvl="0" marL="0" rtl="0" algn="l">
              <a:lnSpc>
                <a:spcPct val="189000"/>
              </a:lnSpc>
              <a:spcBef>
                <a:spcPts val="1600"/>
              </a:spcBef>
              <a:spcAft>
                <a:spcPts val="0"/>
              </a:spcAft>
              <a:buClr>
                <a:schemeClr val="dk1"/>
              </a:buClr>
              <a:buSzPts val="1100"/>
              <a:buFont typeface="Arial"/>
              <a:buNone/>
            </a:pPr>
            <a:r>
              <a:rPr lang="en">
                <a:solidFill>
                  <a:srgbClr val="2B3E51"/>
                </a:solidFill>
              </a:rPr>
              <a:t>This is the best time to learn Machine Learning and Data Science since there are so much data available and so much </a:t>
            </a:r>
            <a:r>
              <a:rPr lang="en">
                <a:solidFill>
                  <a:srgbClr val="2B3E51"/>
                </a:solidFill>
              </a:rPr>
              <a:t>potential</a:t>
            </a:r>
            <a:r>
              <a:rPr lang="en">
                <a:solidFill>
                  <a:srgbClr val="2B3E51"/>
                </a:solidFill>
              </a:rPr>
              <a:t> of this technology can change the world and make the world the better place.</a:t>
            </a:r>
            <a:endParaRPr>
              <a:solidFill>
                <a:srgbClr val="2B3E51"/>
              </a:solidFill>
            </a:endParaRPr>
          </a:p>
          <a:p>
            <a:pPr indent="0" lvl="0" marL="0" rtl="0" algn="l">
              <a:lnSpc>
                <a:spcPct val="189000"/>
              </a:lnSpc>
              <a:spcBef>
                <a:spcPts val="1600"/>
              </a:spcBef>
              <a:spcAft>
                <a:spcPts val="0"/>
              </a:spcAft>
              <a:buClr>
                <a:schemeClr val="dk1"/>
              </a:buClr>
              <a:buSzPts val="1100"/>
              <a:buFont typeface="Arial"/>
              <a:buNone/>
            </a:pPr>
            <a:r>
              <a:rPr lang="en">
                <a:solidFill>
                  <a:srgbClr val="2B3E51"/>
                </a:solidFill>
              </a:rPr>
              <a:t>50 sec</a:t>
            </a:r>
            <a:endParaRPr>
              <a:solidFill>
                <a:srgbClr val="2B3E51"/>
              </a:solidFill>
            </a:endParaRPr>
          </a:p>
          <a:p>
            <a:pPr indent="0" lvl="0" marL="0" rtl="0" algn="l">
              <a:spcBef>
                <a:spcPts val="160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c5a5bcdec4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c5a5bcdec4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c5e8a66e1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c5e8a66e1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Right now, you might be asking yourself, who is Coderschool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20 seconds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bf77dbdd2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bf77dbdd2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got no experience in coding, want to learn about coding or just want to improve your current tech skills then </a:t>
            </a:r>
            <a:endParaRPr/>
          </a:p>
          <a:p>
            <a:pPr indent="0" lvl="0" marL="0" rtl="0" algn="l">
              <a:spcBef>
                <a:spcPts val="0"/>
              </a:spcBef>
              <a:spcAft>
                <a:spcPts val="0"/>
              </a:spcAft>
              <a:buNone/>
            </a:pPr>
            <a:r>
              <a:rPr lang="en"/>
              <a:t>Kick start your tech journey with us</a:t>
            </a:r>
            <a:endParaRPr/>
          </a:p>
          <a:p>
            <a:pPr indent="0" lvl="0" marL="0" rtl="0" algn="l">
              <a:spcBef>
                <a:spcPts val="0"/>
              </a:spcBef>
              <a:spcAft>
                <a:spcPts val="0"/>
              </a:spcAft>
              <a:buNone/>
            </a:pPr>
            <a:r>
              <a:rPr lang="en"/>
              <a:t>We have two main subjects: data science/machine learning and web development</a:t>
            </a:r>
            <a:endParaRPr/>
          </a:p>
          <a:p>
            <a:pPr indent="0" lvl="0" marL="0" rtl="0" algn="l">
              <a:spcBef>
                <a:spcPts val="0"/>
              </a:spcBef>
              <a:spcAft>
                <a:spcPts val="0"/>
              </a:spcAft>
              <a:buNone/>
            </a:pPr>
            <a:r>
              <a:rPr lang="en"/>
              <a:t>With machine learning: we got the data science course with different flexible options for you: online or offline, full-time or part-time </a:t>
            </a:r>
            <a:endParaRPr/>
          </a:p>
          <a:p>
            <a:pPr indent="0" lvl="0" marL="0" rtl="0" algn="l">
              <a:spcBef>
                <a:spcPts val="0"/>
              </a:spcBef>
              <a:spcAft>
                <a:spcPts val="0"/>
              </a:spcAft>
              <a:buNone/>
            </a:pPr>
            <a:r>
              <a:rPr lang="en">
                <a:solidFill>
                  <a:schemeClr val="dk1"/>
                </a:solidFill>
              </a:rPr>
              <a:t>Also, we got a short-term course data analysis for part-time people</a:t>
            </a:r>
            <a:endParaRPr>
              <a:solidFill>
                <a:schemeClr val="dk1"/>
              </a:solidFill>
            </a:endParaRPr>
          </a:p>
          <a:p>
            <a:pPr indent="0" lvl="0" marL="0" rtl="0" algn="l">
              <a:spcBef>
                <a:spcPts val="0"/>
              </a:spcBef>
              <a:spcAft>
                <a:spcPts val="0"/>
              </a:spcAft>
              <a:buNone/>
            </a:pPr>
            <a:r>
              <a:rPr lang="en">
                <a:solidFill>
                  <a:schemeClr val="dk1"/>
                </a:solidFill>
              </a:rPr>
              <a:t>With: we got the web development course with similar options for you: online or offline, full-time or part-time</a:t>
            </a:r>
            <a:endParaRPr>
              <a:solidFill>
                <a:schemeClr val="dk1"/>
              </a:solidFill>
            </a:endParaRPr>
          </a:p>
          <a:p>
            <a:pPr indent="0" lvl="0" marL="0" rtl="0" algn="l">
              <a:spcBef>
                <a:spcPts val="0"/>
              </a:spcBef>
              <a:spcAft>
                <a:spcPts val="0"/>
              </a:spcAft>
              <a:buNone/>
            </a:pPr>
            <a:r>
              <a:rPr lang="en">
                <a:solidFill>
                  <a:schemeClr val="dk1"/>
                </a:solidFill>
              </a:rPr>
              <a:t>We are very serious about our job so we promise our students with 100% job guarantee because</a:t>
            </a:r>
            <a:endParaRPr>
              <a:solidFill>
                <a:schemeClr val="dk1"/>
              </a:solidFill>
            </a:endParaRPr>
          </a:p>
          <a:p>
            <a:pPr indent="0" lvl="0" marL="0" rtl="0" algn="l">
              <a:spcBef>
                <a:spcPts val="0"/>
              </a:spcBef>
              <a:spcAft>
                <a:spcPts val="0"/>
              </a:spcAft>
              <a:buNone/>
            </a:pPr>
            <a:r>
              <a:rPr lang="en">
                <a:solidFill>
                  <a:schemeClr val="dk1"/>
                </a:solidFill>
              </a:rPr>
              <a:t>[NEXT SLIDE]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45 seconds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f77dbdd2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f77dbdd2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got up to </a:t>
            </a:r>
            <a:r>
              <a:rPr lang="en">
                <a:solidFill>
                  <a:schemeClr val="dk1"/>
                </a:solidFill>
              </a:rPr>
              <a:t>200 hiring companies in Vietnam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Dedicated team for student outcome to support : folio, resume, final project, interview questions so you can land your dream jobs.</a:t>
            </a:r>
            <a:endParaRPr>
              <a:solidFill>
                <a:schemeClr val="dk1"/>
              </a:solidFill>
            </a:endParaRPr>
          </a:p>
          <a:p>
            <a:pPr indent="0" lvl="0" marL="0" rtl="0" algn="l">
              <a:spcBef>
                <a:spcPts val="0"/>
              </a:spcBef>
              <a:spcAft>
                <a:spcPts val="0"/>
              </a:spcAft>
              <a:buNone/>
            </a:pPr>
            <a:r>
              <a:rPr lang="en">
                <a:solidFill>
                  <a:schemeClr val="dk1"/>
                </a:solidFill>
              </a:rPr>
              <a:t>In short, if you don’t know where to start: coderschool will guide you from the start to the end.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20 sec</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f77dbdd2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f77dbdd2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t>
            </a:r>
            <a:r>
              <a:rPr lang="en"/>
              <a:t>here are a variety of natural language processing techniques out there and then one I'll be talking about in this workshop is sentiment analysis</a:t>
            </a:r>
            <a:endParaRPr/>
          </a:p>
          <a:p>
            <a:pPr indent="0" lvl="0" marL="0" rtl="0" algn="l">
              <a:spcBef>
                <a:spcPts val="0"/>
              </a:spcBef>
              <a:spcAft>
                <a:spcPts val="0"/>
              </a:spcAft>
              <a:buClr>
                <a:schemeClr val="dk1"/>
              </a:buClr>
              <a:buSzPts val="1100"/>
              <a:buFont typeface="Arial"/>
              <a:buNone/>
            </a:pPr>
            <a:r>
              <a:rPr lang="en"/>
              <a:t>Here are a few key takeaway from today workshop:</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I know it looks like the agenda list to learn rocket science but trust me it it quite straightforward and intuitive </a:t>
            </a:r>
            <a:endParaRPr/>
          </a:p>
          <a:p>
            <a:pPr indent="0" lvl="0" marL="0" rtl="0" algn="l">
              <a:spcBef>
                <a:spcPts val="0"/>
              </a:spcBef>
              <a:spcAft>
                <a:spcPts val="0"/>
              </a:spcAft>
              <a:buNone/>
            </a:pPr>
            <a:r>
              <a:rPr lang="en"/>
              <a:t>1:20 minutes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58c36d2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58c36d2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real world </a:t>
            </a:r>
            <a:r>
              <a:rPr lang="en"/>
              <a:t>challenge for today</a:t>
            </a:r>
            <a:endParaRPr/>
          </a:p>
          <a:p>
            <a:pPr indent="0" lvl="0" marL="0" rtl="0" algn="l">
              <a:spcBef>
                <a:spcPts val="0"/>
              </a:spcBef>
              <a:spcAft>
                <a:spcPts val="0"/>
              </a:spcAft>
              <a:buNone/>
            </a:pPr>
            <a:r>
              <a:rPr lang="en"/>
              <a:t>Let’s think about the scenario </a:t>
            </a:r>
            <a:endParaRPr/>
          </a:p>
          <a:p>
            <a:pPr indent="0" lvl="0" marL="0" rtl="0" algn="l">
              <a:spcBef>
                <a:spcPts val="0"/>
              </a:spcBef>
              <a:spcAft>
                <a:spcPts val="0"/>
              </a:spcAft>
              <a:buNone/>
            </a:pPr>
            <a:r>
              <a:rPr lang="en"/>
              <a:t>so let's say you are a manager of a company that sells hats and also shirts</a:t>
            </a:r>
            <a:endParaRPr/>
          </a:p>
          <a:p>
            <a:pPr indent="0" lvl="0" marL="0" rtl="0" algn="l">
              <a:spcBef>
                <a:spcPts val="0"/>
              </a:spcBef>
              <a:spcAft>
                <a:spcPts val="0"/>
              </a:spcAft>
              <a:buNone/>
            </a:pPr>
            <a:r>
              <a:rPr lang="en"/>
              <a:t>and you want to know what your customers are thinking about your hats and shirts </a:t>
            </a:r>
            <a:endParaRPr/>
          </a:p>
          <a:p>
            <a:pPr indent="0" lvl="0" marL="0" rtl="0" algn="l">
              <a:spcBef>
                <a:spcPts val="0"/>
              </a:spcBef>
              <a:spcAft>
                <a:spcPts val="0"/>
              </a:spcAft>
              <a:buNone/>
            </a:pPr>
            <a:r>
              <a:rPr lang="en"/>
              <a:t>do they have positive feelings about them or negative feelings about them </a:t>
            </a:r>
            <a:endParaRPr/>
          </a:p>
          <a:p>
            <a:pPr indent="0" lvl="0" marL="0" rtl="0" algn="l">
              <a:spcBef>
                <a:spcPts val="0"/>
              </a:spcBef>
              <a:spcAft>
                <a:spcPts val="0"/>
              </a:spcAft>
              <a:buNone/>
            </a:pPr>
            <a:r>
              <a:rPr lang="en"/>
              <a:t>so then you go to your call center and check out your social media</a:t>
            </a:r>
            <a:endParaRPr/>
          </a:p>
          <a:p>
            <a:pPr indent="0" lvl="0" marL="0" rtl="0" algn="l">
              <a:spcBef>
                <a:spcPts val="0"/>
              </a:spcBef>
              <a:spcAft>
                <a:spcPts val="0"/>
              </a:spcAft>
              <a:buNone/>
            </a:pPr>
            <a:r>
              <a:rPr lang="en"/>
              <a:t>and you see that a bunch of people have called in or post on the media about your hats and your shirts </a:t>
            </a:r>
            <a:endParaRPr/>
          </a:p>
          <a:p>
            <a:pPr indent="0" lvl="0" marL="0" rtl="0" algn="l">
              <a:spcBef>
                <a:spcPts val="0"/>
              </a:spcBef>
              <a:spcAft>
                <a:spcPts val="0"/>
              </a:spcAft>
              <a:buNone/>
            </a:pPr>
            <a:r>
              <a:rPr lang="en"/>
              <a:t>and you could go through all of these by listening or reading to every single message but that would take you a really long time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200">
                <a:solidFill>
                  <a:srgbClr val="2B3E51"/>
                </a:solidFill>
              </a:rPr>
              <a:t>It’s estimated that </a:t>
            </a:r>
            <a:r>
              <a:rPr lang="en" sz="1200">
                <a:solidFill>
                  <a:srgbClr val="008BFF"/>
                </a:solidFill>
                <a:uFill>
                  <a:noFill/>
                </a:uFill>
                <a:hlinkClick r:id="rId2">
                  <a:extLst>
                    <a:ext uri="{A12FA001-AC4F-418D-AE19-62706E023703}">
                      <ahyp:hlinkClr val="tx"/>
                    </a:ext>
                  </a:extLst>
                </a:hlinkClick>
              </a:rPr>
              <a:t>90% of the world’s data is unstructured</a:t>
            </a:r>
            <a:r>
              <a:rPr lang="en" sz="1200">
                <a:solidFill>
                  <a:srgbClr val="2B3E51"/>
                </a:solidFill>
              </a:rPr>
              <a:t>, in other words it’s unorganized. Huge volumes of </a:t>
            </a:r>
            <a:r>
              <a:rPr lang="en" sz="1200">
                <a:solidFill>
                  <a:srgbClr val="008BFF"/>
                </a:solidFill>
                <a:uFill>
                  <a:noFill/>
                </a:uFill>
                <a:hlinkClick r:id="rId3">
                  <a:extLst>
                    <a:ext uri="{A12FA001-AC4F-418D-AE19-62706E023703}">
                      <ahyp:hlinkClr val="tx"/>
                    </a:ext>
                  </a:extLst>
                </a:hlinkClick>
              </a:rPr>
              <a:t>unstructured business data</a:t>
            </a:r>
            <a:r>
              <a:rPr lang="en" sz="1200">
                <a:solidFill>
                  <a:srgbClr val="2B3E51"/>
                </a:solidFill>
              </a:rPr>
              <a:t> are created every day: emails, support tickets, chats, social media conversations, surveys, articles, documents, etc). But it’s hard to analyze for sentiment in a timely and efficient manner.</a:t>
            </a:r>
            <a:endParaRPr sz="1200">
              <a:solidFill>
                <a:srgbClr val="2B3E5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so instead you can use an ML model to automatically tag these as positive or negative comment about your product</a:t>
            </a:r>
            <a:endParaRPr/>
          </a:p>
          <a:p>
            <a:pPr indent="0" lvl="0" marL="0" rtl="0" algn="l">
              <a:spcBef>
                <a:spcPts val="0"/>
              </a:spcBef>
              <a:spcAft>
                <a:spcPts val="0"/>
              </a:spcAft>
              <a:buNone/>
            </a:pPr>
            <a:r>
              <a:rPr lang="en"/>
              <a:t>and then at the end of the day you can figure out that people tend to think that </a:t>
            </a:r>
            <a:endParaRPr/>
          </a:p>
          <a:p>
            <a:pPr indent="0" lvl="0" marL="0" rtl="0" algn="l">
              <a:spcBef>
                <a:spcPts val="0"/>
              </a:spcBef>
              <a:spcAft>
                <a:spcPts val="0"/>
              </a:spcAft>
              <a:buNone/>
            </a:pPr>
            <a:r>
              <a:rPr lang="en"/>
              <a:t>your hats are pretty good and that your shirts are not very good </a:t>
            </a:r>
            <a:endParaRPr/>
          </a:p>
          <a:p>
            <a:pPr indent="0" lvl="0" marL="0" rtl="0" algn="l">
              <a:spcBef>
                <a:spcPts val="0"/>
              </a:spcBef>
              <a:spcAft>
                <a:spcPts val="0"/>
              </a:spcAft>
              <a:buNone/>
            </a:pPr>
            <a:r>
              <a:rPr lang="en"/>
              <a:t>so this concept is called sentiment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1:20 secs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0" l="0" r="0" t="0"/>
          <a:stretch/>
        </p:blipFill>
        <p:spPr>
          <a:xfrm>
            <a:off x="0" y="0"/>
            <a:ext cx="9144038" cy="5143500"/>
          </a:xfrm>
          <a:prstGeom prst="rect">
            <a:avLst/>
          </a:prstGeom>
          <a:noFill/>
          <a:ln>
            <a:noFill/>
          </a:ln>
        </p:spPr>
      </p:pic>
      <p:sp>
        <p:nvSpPr>
          <p:cNvPr id="9" name="Google Shape;9;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2"/>
          <p:cNvSpPr txBox="1"/>
          <p:nvPr>
            <p:ph type="title"/>
          </p:nvPr>
        </p:nvSpPr>
        <p:spPr>
          <a:xfrm>
            <a:off x="4398550" y="1550400"/>
            <a:ext cx="4052700" cy="77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EE4D2D"/>
                </a:solidFill>
                <a:latin typeface="Roboto Black"/>
                <a:ea typeface="Roboto Black"/>
                <a:cs typeface="Roboto Black"/>
                <a:sym typeface="Roboto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70A37"/>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70A37"/>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70A37"/>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70A37"/>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70A37"/>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70A37"/>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70A37"/>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70A37"/>
                </a:solidFill>
                <a:latin typeface="Arial"/>
                <a:ea typeface="Arial"/>
                <a:cs typeface="Arial"/>
                <a:sym typeface="Arial"/>
              </a:defRPr>
            </a:lvl9pPr>
          </a:lstStyle>
          <a:p/>
        </p:txBody>
      </p:sp>
      <p:sp>
        <p:nvSpPr>
          <p:cNvPr id="11" name="Google Shape;11;p2"/>
          <p:cNvSpPr txBox="1"/>
          <p:nvPr>
            <p:ph idx="1" type="subTitle"/>
          </p:nvPr>
        </p:nvSpPr>
        <p:spPr>
          <a:xfrm>
            <a:off x="4398550" y="2807250"/>
            <a:ext cx="3869100" cy="1266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C0B30"/>
                </a:solidFill>
                <a:latin typeface="Roboto Black"/>
                <a:ea typeface="Roboto Black"/>
                <a:cs typeface="Roboto Black"/>
                <a:sym typeface="Roboto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C0B3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C0B3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C0B3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C0B3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C0B3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C0B3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C0B3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C0B30"/>
                </a:solidFill>
                <a:latin typeface="Arial"/>
                <a:ea typeface="Arial"/>
                <a:cs typeface="Arial"/>
                <a:sym typeface="Arial"/>
              </a:defRPr>
            </a:lvl9pPr>
          </a:lstStyle>
          <a:p/>
        </p:txBody>
      </p:sp>
      <p:pic>
        <p:nvPicPr>
          <p:cNvPr id="12" name="Google Shape;12;p2"/>
          <p:cNvPicPr preferRelativeResize="0"/>
          <p:nvPr/>
        </p:nvPicPr>
        <p:blipFill>
          <a:blip r:embed="rId3">
            <a:alphaModFix/>
          </a:blip>
          <a:stretch>
            <a:fillRect/>
          </a:stretch>
        </p:blipFill>
        <p:spPr>
          <a:xfrm>
            <a:off x="6810313" y="81954"/>
            <a:ext cx="2234950" cy="3399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0" l="0" r="0" t="0"/>
          <a:stretch/>
        </p:blipFill>
        <p:spPr>
          <a:xfrm>
            <a:off x="4200" y="0"/>
            <a:ext cx="9144000" cy="5143500"/>
          </a:xfrm>
          <a:prstGeom prst="rect">
            <a:avLst/>
          </a:prstGeom>
          <a:noFill/>
          <a:ln>
            <a:noFill/>
          </a:ln>
        </p:spPr>
      </p:pic>
      <p:sp>
        <p:nvSpPr>
          <p:cNvPr id="15" name="Google Shape;15;p3"/>
          <p:cNvSpPr txBox="1"/>
          <p:nvPr>
            <p:ph type="ctrTitle"/>
          </p:nvPr>
        </p:nvSpPr>
        <p:spPr>
          <a:xfrm>
            <a:off x="311700" y="3445900"/>
            <a:ext cx="8520600" cy="729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FFFFFF"/>
              </a:buClr>
              <a:buSzPts val="3600"/>
              <a:buFont typeface="Roboto Black"/>
              <a:buChar char="●"/>
              <a:defRPr b="0" i="0" sz="3600" u="none" cap="none" strike="noStrike">
                <a:solidFill>
                  <a:srgbClr val="FFFFFF"/>
                </a:solidFill>
                <a:latin typeface="Roboto Black"/>
                <a:ea typeface="Roboto Black"/>
                <a:cs typeface="Roboto Black"/>
                <a:sym typeface="Roboto Black"/>
              </a:defRPr>
            </a:lvl1pPr>
            <a:lvl2pPr lvl="1" marR="0" rtl="0" algn="ctr">
              <a:lnSpc>
                <a:spcPct val="100000"/>
              </a:lnSpc>
              <a:spcBef>
                <a:spcPts val="0"/>
              </a:spcBef>
              <a:spcAft>
                <a:spcPts val="0"/>
              </a:spcAft>
              <a:buClr>
                <a:srgbClr val="FFFFFF"/>
              </a:buClr>
              <a:buSzPts val="5200"/>
              <a:buFont typeface="Arial"/>
              <a:buChar char="○"/>
              <a:defRPr b="0" i="0" sz="52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5200"/>
              <a:buFont typeface="Arial"/>
              <a:buChar char="■"/>
              <a:defRPr b="0" i="0" sz="52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5200"/>
              <a:buFont typeface="Arial"/>
              <a:buChar char="●"/>
              <a:defRPr b="0" i="0" sz="52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5200"/>
              <a:buFont typeface="Arial"/>
              <a:buChar char="○"/>
              <a:defRPr b="0" i="0" sz="52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5200"/>
              <a:buFont typeface="Arial"/>
              <a:buChar char="■"/>
              <a:defRPr b="0" i="0" sz="52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5200"/>
              <a:buFont typeface="Arial"/>
              <a:buChar char="●"/>
              <a:defRPr b="0" i="0" sz="52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5200"/>
              <a:buFont typeface="Arial"/>
              <a:buChar char="○"/>
              <a:defRPr b="0" i="0" sz="52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5200"/>
              <a:buFont typeface="Arial"/>
              <a:buChar char="■"/>
              <a:defRPr b="0" i="0" sz="5200" u="none" cap="none" strike="noStrike">
                <a:solidFill>
                  <a:srgbClr val="FFFFFF"/>
                </a:solidFill>
                <a:latin typeface="Arial"/>
                <a:ea typeface="Arial"/>
                <a:cs typeface="Arial"/>
                <a:sym typeface="Arial"/>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ph idx="2" type="title"/>
          </p:nvPr>
        </p:nvSpPr>
        <p:spPr>
          <a:xfrm>
            <a:off x="436800" y="352700"/>
            <a:ext cx="6855000" cy="601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EE4D2D"/>
                </a:solidFill>
                <a:latin typeface="Roboto Black"/>
                <a:ea typeface="Roboto Black"/>
                <a:cs typeface="Roboto Black"/>
                <a:sym typeface="Roboto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 name="Google Shape;18;p3"/>
          <p:cNvSpPr txBox="1"/>
          <p:nvPr>
            <p:ph idx="1" type="body"/>
          </p:nvPr>
        </p:nvSpPr>
        <p:spPr>
          <a:xfrm>
            <a:off x="436800" y="1492400"/>
            <a:ext cx="8278800" cy="295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pic>
        <p:nvPicPr>
          <p:cNvPr id="19" name="Google Shape;19;p3"/>
          <p:cNvPicPr preferRelativeResize="0"/>
          <p:nvPr/>
        </p:nvPicPr>
        <p:blipFill>
          <a:blip r:embed="rId3">
            <a:alphaModFix/>
          </a:blip>
          <a:stretch>
            <a:fillRect/>
          </a:stretch>
        </p:blipFill>
        <p:spPr>
          <a:xfrm>
            <a:off x="7541017" y="1599315"/>
            <a:ext cx="1536025" cy="233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0" l="0" r="0" t="0"/>
          <a:stretch/>
        </p:blipFill>
        <p:spPr>
          <a:xfrm>
            <a:off x="-9" y="0"/>
            <a:ext cx="9144010" cy="5143500"/>
          </a:xfrm>
          <a:prstGeom prst="rect">
            <a:avLst/>
          </a:prstGeom>
          <a:noFill/>
          <a:ln>
            <a:noFill/>
          </a:ln>
        </p:spPr>
      </p:pic>
      <p:sp>
        <p:nvSpPr>
          <p:cNvPr id="22" name="Google Shape;22;p4"/>
          <p:cNvSpPr txBox="1"/>
          <p:nvPr>
            <p:ph type="ctrTitle"/>
          </p:nvPr>
        </p:nvSpPr>
        <p:spPr>
          <a:xfrm>
            <a:off x="311700" y="2883650"/>
            <a:ext cx="8520600" cy="10068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FFFFFF"/>
              </a:buClr>
              <a:buSzPts val="3200"/>
              <a:buFont typeface="Roboto Black"/>
              <a:buChar char="●"/>
              <a:defRPr b="0" i="0" sz="3200" u="none" cap="none" strike="noStrike">
                <a:solidFill>
                  <a:srgbClr val="FFFFFF"/>
                </a:solidFill>
                <a:latin typeface="Roboto Black"/>
                <a:ea typeface="Roboto Black"/>
                <a:cs typeface="Roboto Black"/>
                <a:sym typeface="Roboto Black"/>
              </a:defRPr>
            </a:lvl1pPr>
            <a:lvl2pPr lvl="1" marR="0" rtl="0" algn="ctr">
              <a:lnSpc>
                <a:spcPct val="100000"/>
              </a:lnSpc>
              <a:spcBef>
                <a:spcPts val="0"/>
              </a:spcBef>
              <a:spcAft>
                <a:spcPts val="0"/>
              </a:spcAft>
              <a:buClr>
                <a:srgbClr val="EE4D2D"/>
              </a:buClr>
              <a:buSzPts val="5200"/>
              <a:buFont typeface="Arial"/>
              <a:buChar char="○"/>
              <a:defRPr b="0" i="0" sz="5200" u="none" cap="none" strike="noStrike">
                <a:solidFill>
                  <a:srgbClr val="EE4D2D"/>
                </a:solidFill>
                <a:latin typeface="Arial"/>
                <a:ea typeface="Arial"/>
                <a:cs typeface="Arial"/>
                <a:sym typeface="Arial"/>
              </a:defRPr>
            </a:lvl2pPr>
            <a:lvl3pPr lvl="2" marR="0" rtl="0" algn="ctr">
              <a:lnSpc>
                <a:spcPct val="100000"/>
              </a:lnSpc>
              <a:spcBef>
                <a:spcPts val="0"/>
              </a:spcBef>
              <a:spcAft>
                <a:spcPts val="0"/>
              </a:spcAft>
              <a:buClr>
                <a:srgbClr val="EE4D2D"/>
              </a:buClr>
              <a:buSzPts val="5200"/>
              <a:buFont typeface="Arial"/>
              <a:buChar char="■"/>
              <a:defRPr b="0" i="0" sz="5200" u="none" cap="none" strike="noStrike">
                <a:solidFill>
                  <a:srgbClr val="EE4D2D"/>
                </a:solidFill>
                <a:latin typeface="Arial"/>
                <a:ea typeface="Arial"/>
                <a:cs typeface="Arial"/>
                <a:sym typeface="Arial"/>
              </a:defRPr>
            </a:lvl3pPr>
            <a:lvl4pPr lvl="3" marR="0" rtl="0" algn="ctr">
              <a:lnSpc>
                <a:spcPct val="100000"/>
              </a:lnSpc>
              <a:spcBef>
                <a:spcPts val="0"/>
              </a:spcBef>
              <a:spcAft>
                <a:spcPts val="0"/>
              </a:spcAft>
              <a:buClr>
                <a:srgbClr val="EE4D2D"/>
              </a:buClr>
              <a:buSzPts val="5200"/>
              <a:buFont typeface="Arial"/>
              <a:buChar char="●"/>
              <a:defRPr b="0" i="0" sz="5200" u="none" cap="none" strike="noStrike">
                <a:solidFill>
                  <a:srgbClr val="EE4D2D"/>
                </a:solidFill>
                <a:latin typeface="Arial"/>
                <a:ea typeface="Arial"/>
                <a:cs typeface="Arial"/>
                <a:sym typeface="Arial"/>
              </a:defRPr>
            </a:lvl4pPr>
            <a:lvl5pPr lvl="4" marR="0" rtl="0" algn="ctr">
              <a:lnSpc>
                <a:spcPct val="100000"/>
              </a:lnSpc>
              <a:spcBef>
                <a:spcPts val="0"/>
              </a:spcBef>
              <a:spcAft>
                <a:spcPts val="0"/>
              </a:spcAft>
              <a:buClr>
                <a:srgbClr val="EE4D2D"/>
              </a:buClr>
              <a:buSzPts val="5200"/>
              <a:buFont typeface="Arial"/>
              <a:buChar char="○"/>
              <a:defRPr b="0" i="0" sz="5200" u="none" cap="none" strike="noStrike">
                <a:solidFill>
                  <a:srgbClr val="EE4D2D"/>
                </a:solidFill>
                <a:latin typeface="Arial"/>
                <a:ea typeface="Arial"/>
                <a:cs typeface="Arial"/>
                <a:sym typeface="Arial"/>
              </a:defRPr>
            </a:lvl5pPr>
            <a:lvl6pPr lvl="5" marR="0" rtl="0" algn="ctr">
              <a:lnSpc>
                <a:spcPct val="100000"/>
              </a:lnSpc>
              <a:spcBef>
                <a:spcPts val="0"/>
              </a:spcBef>
              <a:spcAft>
                <a:spcPts val="0"/>
              </a:spcAft>
              <a:buClr>
                <a:srgbClr val="EE4D2D"/>
              </a:buClr>
              <a:buSzPts val="5200"/>
              <a:buFont typeface="Arial"/>
              <a:buChar char="■"/>
              <a:defRPr b="0" i="0" sz="5200" u="none" cap="none" strike="noStrike">
                <a:solidFill>
                  <a:srgbClr val="EE4D2D"/>
                </a:solidFill>
                <a:latin typeface="Arial"/>
                <a:ea typeface="Arial"/>
                <a:cs typeface="Arial"/>
                <a:sym typeface="Arial"/>
              </a:defRPr>
            </a:lvl6pPr>
            <a:lvl7pPr lvl="6" marR="0" rtl="0" algn="ctr">
              <a:lnSpc>
                <a:spcPct val="100000"/>
              </a:lnSpc>
              <a:spcBef>
                <a:spcPts val="0"/>
              </a:spcBef>
              <a:spcAft>
                <a:spcPts val="0"/>
              </a:spcAft>
              <a:buClr>
                <a:srgbClr val="EE4D2D"/>
              </a:buClr>
              <a:buSzPts val="5200"/>
              <a:buFont typeface="Arial"/>
              <a:buChar char="●"/>
              <a:defRPr b="0" i="0" sz="5200" u="none" cap="none" strike="noStrike">
                <a:solidFill>
                  <a:srgbClr val="EE4D2D"/>
                </a:solidFill>
                <a:latin typeface="Arial"/>
                <a:ea typeface="Arial"/>
                <a:cs typeface="Arial"/>
                <a:sym typeface="Arial"/>
              </a:defRPr>
            </a:lvl7pPr>
            <a:lvl8pPr lvl="7" marR="0" rtl="0" algn="ctr">
              <a:lnSpc>
                <a:spcPct val="100000"/>
              </a:lnSpc>
              <a:spcBef>
                <a:spcPts val="0"/>
              </a:spcBef>
              <a:spcAft>
                <a:spcPts val="0"/>
              </a:spcAft>
              <a:buClr>
                <a:srgbClr val="EE4D2D"/>
              </a:buClr>
              <a:buSzPts val="5200"/>
              <a:buFont typeface="Arial"/>
              <a:buChar char="○"/>
              <a:defRPr b="0" i="0" sz="5200" u="none" cap="none" strike="noStrike">
                <a:solidFill>
                  <a:srgbClr val="EE4D2D"/>
                </a:solidFill>
                <a:latin typeface="Arial"/>
                <a:ea typeface="Arial"/>
                <a:cs typeface="Arial"/>
                <a:sym typeface="Arial"/>
              </a:defRPr>
            </a:lvl8pPr>
            <a:lvl9pPr lvl="8" marR="0" rtl="0" algn="ctr">
              <a:lnSpc>
                <a:spcPct val="100000"/>
              </a:lnSpc>
              <a:spcBef>
                <a:spcPts val="0"/>
              </a:spcBef>
              <a:spcAft>
                <a:spcPts val="0"/>
              </a:spcAft>
              <a:buClr>
                <a:srgbClr val="EE4D2D"/>
              </a:buClr>
              <a:buSzPts val="5200"/>
              <a:buFont typeface="Arial"/>
              <a:buChar char="■"/>
              <a:defRPr b="0" i="0" sz="5200" u="none" cap="none" strike="noStrike">
                <a:solidFill>
                  <a:srgbClr val="EE4D2D"/>
                </a:solidFill>
                <a:latin typeface="Arial"/>
                <a:ea typeface="Arial"/>
                <a:cs typeface="Arial"/>
                <a:sym typeface="Arial"/>
              </a:defRPr>
            </a:lvl9pPr>
          </a:lstStyle>
          <a:p/>
        </p:txBody>
      </p:sp>
      <p:sp>
        <p:nvSpPr>
          <p:cNvPr id="23" name="Google Shape;23;p4"/>
          <p:cNvSpPr txBox="1"/>
          <p:nvPr>
            <p:ph idx="1" type="subTitle"/>
          </p:nvPr>
        </p:nvSpPr>
        <p:spPr>
          <a:xfrm>
            <a:off x="311700" y="3794425"/>
            <a:ext cx="8520600" cy="792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Roboto Black"/>
              <a:buNone/>
              <a:defRPr b="0" i="0" sz="2400" u="none" cap="none" strike="noStrike">
                <a:solidFill>
                  <a:srgbClr val="FFFFFF"/>
                </a:solidFill>
                <a:latin typeface="Roboto Black"/>
                <a:ea typeface="Roboto Black"/>
                <a:cs typeface="Roboto Black"/>
                <a:sym typeface="Roboto Black"/>
              </a:defRPr>
            </a:lvl1pPr>
            <a:lvl2pPr lvl="1" marR="0" rtl="0" algn="ctr">
              <a:lnSpc>
                <a:spcPct val="100000"/>
              </a:lnSpc>
              <a:spcBef>
                <a:spcPts val="0"/>
              </a:spcBef>
              <a:spcAft>
                <a:spcPts val="0"/>
              </a:spcAft>
              <a:buClr>
                <a:srgbClr val="FFFFFF"/>
              </a:buClr>
              <a:buSzPts val="2400"/>
              <a:buFont typeface="Roboto Black"/>
              <a:buNone/>
              <a:defRPr b="0" i="0" sz="2400" u="none" cap="none" strike="noStrike">
                <a:solidFill>
                  <a:srgbClr val="FFFFFF"/>
                </a:solidFill>
                <a:latin typeface="Roboto Black"/>
                <a:ea typeface="Roboto Black"/>
                <a:cs typeface="Roboto Black"/>
                <a:sym typeface="Roboto Black"/>
              </a:defRPr>
            </a:lvl2pPr>
            <a:lvl3pPr lvl="2" marR="0" rtl="0" algn="ctr">
              <a:lnSpc>
                <a:spcPct val="100000"/>
              </a:lnSpc>
              <a:spcBef>
                <a:spcPts val="0"/>
              </a:spcBef>
              <a:spcAft>
                <a:spcPts val="0"/>
              </a:spcAft>
              <a:buClr>
                <a:srgbClr val="FFFFFF"/>
              </a:buClr>
              <a:buSzPts val="2400"/>
              <a:buFont typeface="Roboto Black"/>
              <a:buNone/>
              <a:defRPr b="0" i="0" sz="2400" u="none" cap="none" strike="noStrike">
                <a:solidFill>
                  <a:srgbClr val="FFFFFF"/>
                </a:solidFill>
                <a:latin typeface="Roboto Black"/>
                <a:ea typeface="Roboto Black"/>
                <a:cs typeface="Roboto Black"/>
                <a:sym typeface="Roboto Black"/>
              </a:defRPr>
            </a:lvl3pPr>
            <a:lvl4pPr lvl="3" marR="0" rtl="0" algn="ctr">
              <a:lnSpc>
                <a:spcPct val="100000"/>
              </a:lnSpc>
              <a:spcBef>
                <a:spcPts val="0"/>
              </a:spcBef>
              <a:spcAft>
                <a:spcPts val="0"/>
              </a:spcAft>
              <a:buClr>
                <a:srgbClr val="FFFFFF"/>
              </a:buClr>
              <a:buSzPts val="2400"/>
              <a:buFont typeface="Roboto Black"/>
              <a:buNone/>
              <a:defRPr b="0" i="0" sz="2400" u="none" cap="none" strike="noStrike">
                <a:solidFill>
                  <a:srgbClr val="FFFFFF"/>
                </a:solidFill>
                <a:latin typeface="Roboto Black"/>
                <a:ea typeface="Roboto Black"/>
                <a:cs typeface="Roboto Black"/>
                <a:sym typeface="Roboto Black"/>
              </a:defRPr>
            </a:lvl4pPr>
            <a:lvl5pPr lvl="4" marR="0" rtl="0" algn="ctr">
              <a:lnSpc>
                <a:spcPct val="100000"/>
              </a:lnSpc>
              <a:spcBef>
                <a:spcPts val="0"/>
              </a:spcBef>
              <a:spcAft>
                <a:spcPts val="0"/>
              </a:spcAft>
              <a:buClr>
                <a:srgbClr val="FFFFFF"/>
              </a:buClr>
              <a:buSzPts val="2400"/>
              <a:buFont typeface="Roboto Black"/>
              <a:buNone/>
              <a:defRPr b="0" i="0" sz="2400" u="none" cap="none" strike="noStrike">
                <a:solidFill>
                  <a:srgbClr val="FFFFFF"/>
                </a:solidFill>
                <a:latin typeface="Roboto Black"/>
                <a:ea typeface="Roboto Black"/>
                <a:cs typeface="Roboto Black"/>
                <a:sym typeface="Roboto Black"/>
              </a:defRPr>
            </a:lvl5pPr>
            <a:lvl6pPr lvl="5" marR="0" rtl="0" algn="ctr">
              <a:lnSpc>
                <a:spcPct val="100000"/>
              </a:lnSpc>
              <a:spcBef>
                <a:spcPts val="0"/>
              </a:spcBef>
              <a:spcAft>
                <a:spcPts val="0"/>
              </a:spcAft>
              <a:buClr>
                <a:srgbClr val="FFFFFF"/>
              </a:buClr>
              <a:buSzPts val="2400"/>
              <a:buFont typeface="Roboto Black"/>
              <a:buNone/>
              <a:defRPr b="0" i="0" sz="2400" u="none" cap="none" strike="noStrike">
                <a:solidFill>
                  <a:srgbClr val="FFFFFF"/>
                </a:solidFill>
                <a:latin typeface="Roboto Black"/>
                <a:ea typeface="Roboto Black"/>
                <a:cs typeface="Roboto Black"/>
                <a:sym typeface="Roboto Black"/>
              </a:defRPr>
            </a:lvl6pPr>
            <a:lvl7pPr lvl="6" marR="0" rtl="0" algn="ctr">
              <a:lnSpc>
                <a:spcPct val="100000"/>
              </a:lnSpc>
              <a:spcBef>
                <a:spcPts val="0"/>
              </a:spcBef>
              <a:spcAft>
                <a:spcPts val="0"/>
              </a:spcAft>
              <a:buClr>
                <a:srgbClr val="FFFFFF"/>
              </a:buClr>
              <a:buSzPts val="2400"/>
              <a:buFont typeface="Roboto Black"/>
              <a:buNone/>
              <a:defRPr b="0" i="0" sz="2400" u="none" cap="none" strike="noStrike">
                <a:solidFill>
                  <a:srgbClr val="FFFFFF"/>
                </a:solidFill>
                <a:latin typeface="Roboto Black"/>
                <a:ea typeface="Roboto Black"/>
                <a:cs typeface="Roboto Black"/>
                <a:sym typeface="Roboto Black"/>
              </a:defRPr>
            </a:lvl7pPr>
            <a:lvl8pPr lvl="7" marR="0" rtl="0" algn="ctr">
              <a:lnSpc>
                <a:spcPct val="100000"/>
              </a:lnSpc>
              <a:spcBef>
                <a:spcPts val="0"/>
              </a:spcBef>
              <a:spcAft>
                <a:spcPts val="0"/>
              </a:spcAft>
              <a:buClr>
                <a:srgbClr val="FFFFFF"/>
              </a:buClr>
              <a:buSzPts val="2400"/>
              <a:buFont typeface="Roboto Black"/>
              <a:buNone/>
              <a:defRPr b="0" i="0" sz="2400" u="none" cap="none" strike="noStrike">
                <a:solidFill>
                  <a:srgbClr val="FFFFFF"/>
                </a:solidFill>
                <a:latin typeface="Roboto Black"/>
                <a:ea typeface="Roboto Black"/>
                <a:cs typeface="Roboto Black"/>
                <a:sym typeface="Roboto Black"/>
              </a:defRPr>
            </a:lvl8pPr>
            <a:lvl9pPr lvl="8" marR="0" rtl="0" algn="ctr">
              <a:lnSpc>
                <a:spcPct val="100000"/>
              </a:lnSpc>
              <a:spcBef>
                <a:spcPts val="0"/>
              </a:spcBef>
              <a:spcAft>
                <a:spcPts val="0"/>
              </a:spcAft>
              <a:buClr>
                <a:srgbClr val="FFFFFF"/>
              </a:buClr>
              <a:buSzPts val="2400"/>
              <a:buFont typeface="Roboto Black"/>
              <a:buNone/>
              <a:defRPr b="0" i="0" sz="2400" u="none" cap="none" strike="noStrike">
                <a:solidFill>
                  <a:srgbClr val="FFFFFF"/>
                </a:solidFill>
                <a:latin typeface="Roboto Black"/>
                <a:ea typeface="Roboto Black"/>
                <a:cs typeface="Roboto Black"/>
                <a:sym typeface="Roboto Black"/>
              </a:defRPr>
            </a:lvl9pPr>
          </a:lstStyle>
          <a:p/>
        </p:txBody>
      </p:sp>
      <p:sp>
        <p:nvSpPr>
          <p:cNvPr id="24" name="Google Shape;24;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5" name="Google Shape;25;p4"/>
          <p:cNvPicPr preferRelativeResize="0"/>
          <p:nvPr/>
        </p:nvPicPr>
        <p:blipFill>
          <a:blip r:embed="rId3">
            <a:alphaModFix/>
          </a:blip>
          <a:stretch>
            <a:fillRect/>
          </a:stretch>
        </p:blipFill>
        <p:spPr>
          <a:xfrm>
            <a:off x="3565199" y="4763690"/>
            <a:ext cx="2234950" cy="3399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0" l="0" r="0" t="0"/>
          <a:stretch/>
        </p:blipFill>
        <p:spPr>
          <a:xfrm>
            <a:off x="0" y="0"/>
            <a:ext cx="9144010" cy="5143500"/>
          </a:xfrm>
          <a:prstGeom prst="rect">
            <a:avLst/>
          </a:prstGeom>
          <a:noFill/>
          <a:ln>
            <a:noFill/>
          </a:ln>
        </p:spPr>
      </p:pic>
      <p:sp>
        <p:nvSpPr>
          <p:cNvPr id="28" name="Google Shape;28;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5"/>
          <p:cNvSpPr txBox="1"/>
          <p:nvPr>
            <p:ph type="title"/>
          </p:nvPr>
        </p:nvSpPr>
        <p:spPr>
          <a:xfrm>
            <a:off x="3712750" y="1550400"/>
            <a:ext cx="4052700" cy="77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0C0B30"/>
                </a:solidFill>
                <a:latin typeface="Roboto Black"/>
                <a:ea typeface="Roboto Black"/>
                <a:cs typeface="Roboto Black"/>
                <a:sym typeface="Roboto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70A37"/>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70A37"/>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70A37"/>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70A37"/>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70A37"/>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70A37"/>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70A37"/>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70A37"/>
                </a:solidFill>
                <a:latin typeface="Arial"/>
                <a:ea typeface="Arial"/>
                <a:cs typeface="Arial"/>
                <a:sym typeface="Arial"/>
              </a:defRPr>
            </a:lvl9pPr>
          </a:lstStyle>
          <a:p/>
        </p:txBody>
      </p:sp>
      <p:sp>
        <p:nvSpPr>
          <p:cNvPr id="30" name="Google Shape;30;p5"/>
          <p:cNvSpPr txBox="1"/>
          <p:nvPr>
            <p:ph idx="1" type="subTitle"/>
          </p:nvPr>
        </p:nvSpPr>
        <p:spPr>
          <a:xfrm>
            <a:off x="3712750" y="2807250"/>
            <a:ext cx="3869100" cy="1266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FFFFFF"/>
                </a:solidFill>
                <a:latin typeface="Roboto Black"/>
                <a:ea typeface="Roboto Black"/>
                <a:cs typeface="Roboto Black"/>
                <a:sym typeface="Roboto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C0B3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C0B3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C0B3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C0B3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C0B3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C0B3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C0B3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C0B30"/>
                </a:solidFill>
                <a:latin typeface="Arial"/>
                <a:ea typeface="Arial"/>
                <a:cs typeface="Arial"/>
                <a:sym typeface="Arial"/>
              </a:defRPr>
            </a:lvl9pPr>
          </a:lstStyle>
          <a:p/>
        </p:txBody>
      </p:sp>
      <p:pic>
        <p:nvPicPr>
          <p:cNvPr id="31" name="Google Shape;31;p5"/>
          <p:cNvPicPr preferRelativeResize="0"/>
          <p:nvPr/>
        </p:nvPicPr>
        <p:blipFill>
          <a:blip r:embed="rId3">
            <a:alphaModFix/>
          </a:blip>
          <a:stretch>
            <a:fillRect/>
          </a:stretch>
        </p:blipFill>
        <p:spPr>
          <a:xfrm>
            <a:off x="3412799" y="4763690"/>
            <a:ext cx="2234950" cy="3399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4" name="Google Shape;34;p6"/>
          <p:cNvSpPr txBox="1"/>
          <p:nvPr>
            <p:ph type="title"/>
          </p:nvPr>
        </p:nvSpPr>
        <p:spPr>
          <a:xfrm>
            <a:off x="436800" y="352700"/>
            <a:ext cx="6855000" cy="601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EE4D2D"/>
                </a:solidFill>
                <a:latin typeface="Roboto Black"/>
                <a:ea typeface="Roboto Black"/>
                <a:cs typeface="Roboto Black"/>
                <a:sym typeface="Roboto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6"/>
          <p:cNvSpPr txBox="1"/>
          <p:nvPr>
            <p:ph idx="1" type="body"/>
          </p:nvPr>
        </p:nvSpPr>
        <p:spPr>
          <a:xfrm>
            <a:off x="436800" y="1246475"/>
            <a:ext cx="7029300" cy="295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6" name="Google Shape;36;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7" name="Google Shape;37;p6"/>
          <p:cNvPicPr preferRelativeResize="0"/>
          <p:nvPr/>
        </p:nvPicPr>
        <p:blipFill>
          <a:blip r:embed="rId3">
            <a:alphaModFix/>
          </a:blip>
          <a:stretch>
            <a:fillRect/>
          </a:stretch>
        </p:blipFill>
        <p:spPr>
          <a:xfrm>
            <a:off x="43036" y="4827891"/>
            <a:ext cx="1785775" cy="27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0" name="Google Shape;40;p7"/>
          <p:cNvSpPr txBox="1"/>
          <p:nvPr>
            <p:ph type="title"/>
          </p:nvPr>
        </p:nvSpPr>
        <p:spPr>
          <a:xfrm>
            <a:off x="436800" y="352700"/>
            <a:ext cx="6855000" cy="601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EE4D2D"/>
                </a:solidFill>
                <a:latin typeface="Roboto Black"/>
                <a:ea typeface="Roboto Black"/>
                <a:cs typeface="Roboto Black"/>
                <a:sym typeface="Roboto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 name="Google Shape;41;p7"/>
          <p:cNvSpPr txBox="1"/>
          <p:nvPr>
            <p:ph idx="1" type="body"/>
          </p:nvPr>
        </p:nvSpPr>
        <p:spPr>
          <a:xfrm>
            <a:off x="436800" y="1492400"/>
            <a:ext cx="8278800" cy="295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42" name="Google Shape;42;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3" name="Google Shape;43;p7"/>
          <p:cNvPicPr preferRelativeResize="0"/>
          <p:nvPr/>
        </p:nvPicPr>
        <p:blipFill>
          <a:blip r:embed="rId3">
            <a:alphaModFix/>
          </a:blip>
          <a:stretch>
            <a:fillRect/>
          </a:stretch>
        </p:blipFill>
        <p:spPr>
          <a:xfrm>
            <a:off x="3489000" y="4818098"/>
            <a:ext cx="1877225" cy="2855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
    <p:spTree>
      <p:nvGrpSpPr>
        <p:cNvPr id="44" name="Shape 44"/>
        <p:cNvGrpSpPr/>
        <p:nvPr/>
      </p:nvGrpSpPr>
      <p:grpSpPr>
        <a:xfrm>
          <a:off x="0" y="0"/>
          <a:ext cx="0" cy="0"/>
          <a:chOff x="0" y="0"/>
          <a:chExt cx="0" cy="0"/>
        </a:xfrm>
      </p:grpSpPr>
      <p:pic>
        <p:nvPicPr>
          <p:cNvPr id="45" name="Google Shape;45;p8"/>
          <p:cNvPicPr preferRelativeResize="0"/>
          <p:nvPr/>
        </p:nvPicPr>
        <p:blipFill rotWithShape="1">
          <a:blip r:embed="rId2">
            <a:alphaModFix/>
          </a:blip>
          <a:srcRect b="0" l="0" r="0" t="0"/>
          <a:stretch/>
        </p:blipFill>
        <p:spPr>
          <a:xfrm>
            <a:off x="0" y="0"/>
            <a:ext cx="9143990" cy="5143500"/>
          </a:xfrm>
          <a:prstGeom prst="rect">
            <a:avLst/>
          </a:prstGeom>
          <a:noFill/>
          <a:ln>
            <a:noFill/>
          </a:ln>
        </p:spPr>
      </p:pic>
      <p:sp>
        <p:nvSpPr>
          <p:cNvPr id="46" name="Google Shape;46;p8"/>
          <p:cNvSpPr txBox="1"/>
          <p:nvPr>
            <p:ph type="title"/>
          </p:nvPr>
        </p:nvSpPr>
        <p:spPr>
          <a:xfrm>
            <a:off x="436800" y="352700"/>
            <a:ext cx="6855000" cy="601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FFFFFF"/>
                </a:solidFill>
                <a:latin typeface="Roboto Black"/>
                <a:ea typeface="Roboto Black"/>
                <a:cs typeface="Roboto Black"/>
                <a:sym typeface="Roboto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8"/>
          <p:cNvSpPr txBox="1"/>
          <p:nvPr>
            <p:ph idx="1" type="body"/>
          </p:nvPr>
        </p:nvSpPr>
        <p:spPr>
          <a:xfrm>
            <a:off x="436800" y="1492400"/>
            <a:ext cx="8278800" cy="295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1pPr>
            <a:lvl2pPr indent="-317500" lvl="1" marL="9144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7500" lvl="3" marL="18288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4pPr>
            <a:lvl5pPr indent="-317500" lvl="4" marL="22860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5pPr>
            <a:lvl6pPr indent="-317500" lvl="5" marL="27432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6pPr>
            <a:lvl7pPr indent="-317500" lvl="6" marL="32004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7pPr>
            <a:lvl8pPr indent="-317500" lvl="7" marL="3657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8pPr>
            <a:lvl9pPr indent="-317500" lvl="8" marL="41148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9pPr>
          </a:lstStyle>
          <a:p/>
        </p:txBody>
      </p:sp>
      <p:sp>
        <p:nvSpPr>
          <p:cNvPr id="48" name="Google Shape;48;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8"/>
          <p:cNvPicPr preferRelativeResize="0"/>
          <p:nvPr/>
        </p:nvPicPr>
        <p:blipFill>
          <a:blip r:embed="rId3">
            <a:alphaModFix/>
          </a:blip>
          <a:stretch>
            <a:fillRect/>
          </a:stretch>
        </p:blipFill>
        <p:spPr>
          <a:xfrm>
            <a:off x="3641400" y="4811299"/>
            <a:ext cx="1921950" cy="2923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34.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0.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5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46.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4.png"/><Relationship Id="rId4" Type="http://schemas.openxmlformats.org/officeDocument/2006/relationships/image" Target="../media/image4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7.png"/><Relationship Id="rId4" Type="http://schemas.openxmlformats.org/officeDocument/2006/relationships/image" Target="../media/image4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5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s://www.kaggle.com/crowdflower/twitter-airline-sentiment" TargetMode="External"/><Relationship Id="rId4" Type="http://schemas.openxmlformats.org/officeDocument/2006/relationships/hyperlink" Target="https://www.kaggle.com/bittlingmayer/amazonreviews" TargetMode="External"/><Relationship Id="rId5" Type="http://schemas.openxmlformats.org/officeDocument/2006/relationships/hyperlink" Target="https://www.kaggle.com/bittlingmayer/amazonreviews" TargetMode="External"/><Relationship Id="rId6" Type="http://schemas.openxmlformats.org/officeDocument/2006/relationships/hyperlink" Target="https://www.kaggle.com/lakshmi25npathi/sentiment-analysis-of-imdb-movie-reviews" TargetMode="External"/><Relationship Id="rId7" Type="http://schemas.openxmlformats.org/officeDocument/2006/relationships/hyperlink" Target="https://www.kaggle.com/snap/amazon-fine-food-review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hyperlink" Target="https://www.tensorflow.org/tutorials/text/word_embeddings" TargetMode="External"/><Relationship Id="rId4" Type="http://schemas.openxmlformats.org/officeDocument/2006/relationships/hyperlink" Target="https://www.tensorflow.org/tutorials/text/word2vec"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2.png"/><Relationship Id="rId4" Type="http://schemas.openxmlformats.org/officeDocument/2006/relationships/hyperlink" Target="https://bit.ly/3hmJ3N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mailto:apply@coderschool.v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0.png"/><Relationship Id="rId11" Type="http://schemas.openxmlformats.org/officeDocument/2006/relationships/image" Target="../media/image16.png"/><Relationship Id="rId10" Type="http://schemas.openxmlformats.org/officeDocument/2006/relationships/image" Target="../media/image15.png"/><Relationship Id="rId9"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31.png"/><Relationship Id="rId7" Type="http://schemas.openxmlformats.org/officeDocument/2006/relationships/image" Target="../media/image54.png"/><Relationship Id="rId8"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9"/>
          <p:cNvSpPr txBox="1"/>
          <p:nvPr>
            <p:ph type="title"/>
          </p:nvPr>
        </p:nvSpPr>
        <p:spPr>
          <a:xfrm>
            <a:off x="4037250" y="712200"/>
            <a:ext cx="4840200" cy="77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We’ll Be Starting Shortly!</a:t>
            </a:r>
            <a:endParaRPr/>
          </a:p>
        </p:txBody>
      </p:sp>
      <p:sp>
        <p:nvSpPr>
          <p:cNvPr id="55" name="Google Shape;55;p9"/>
          <p:cNvSpPr txBox="1"/>
          <p:nvPr>
            <p:ph idx="1" type="subTitle"/>
          </p:nvPr>
        </p:nvSpPr>
        <p:spPr>
          <a:xfrm>
            <a:off x="4037250" y="1680825"/>
            <a:ext cx="4840200" cy="1478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To help us run the workshop smoothly, kindly:</a:t>
            </a:r>
            <a:endParaRPr sz="1800">
              <a:solidFill>
                <a:schemeClr val="dk1"/>
              </a:solidFill>
              <a:latin typeface="Roboto"/>
              <a:ea typeface="Roboto"/>
              <a:cs typeface="Roboto"/>
              <a:sym typeface="Roboto"/>
            </a:endParaRPr>
          </a:p>
          <a:p>
            <a:pPr indent="-342900" lvl="0" marL="457200" rtl="0" algn="l">
              <a:lnSpc>
                <a:spcPct val="150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Submit all questions using the Q&amp;A function </a:t>
            </a:r>
            <a:endParaRPr sz="1800">
              <a:solidFill>
                <a:schemeClr val="dk1"/>
              </a:solidFill>
              <a:latin typeface="Roboto"/>
              <a:ea typeface="Roboto"/>
              <a:cs typeface="Roboto"/>
              <a:sym typeface="Roboto"/>
            </a:endParaRPr>
          </a:p>
          <a:p>
            <a:pPr indent="-342900" lvl="0" marL="457200" rtl="0" algn="l">
              <a:lnSpc>
                <a:spcPct val="150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If you have an urgent request, please use the “Raise Hand” function</a:t>
            </a:r>
            <a:endParaRPr sz="1800">
              <a:solidFill>
                <a:schemeClr val="dk1"/>
              </a:solidFill>
              <a:latin typeface="Roboto"/>
              <a:ea typeface="Roboto"/>
              <a:cs typeface="Roboto"/>
              <a:sym typeface="Roboto"/>
            </a:endParaRPr>
          </a:p>
        </p:txBody>
      </p:sp>
      <p:sp>
        <p:nvSpPr>
          <p:cNvPr id="56" name="Google Shape;5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8"/>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Analysis</a:t>
            </a:r>
            <a:endParaRPr/>
          </a:p>
        </p:txBody>
      </p:sp>
      <p:sp>
        <p:nvSpPr>
          <p:cNvPr id="146" name="Google Shape;146;p18"/>
          <p:cNvSpPr txBox="1"/>
          <p:nvPr>
            <p:ph idx="1" type="body"/>
          </p:nvPr>
        </p:nvSpPr>
        <p:spPr>
          <a:xfrm>
            <a:off x="369325" y="1093200"/>
            <a:ext cx="5212500" cy="29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a:t>
            </a:r>
            <a:r>
              <a:rPr lang="en" sz="2000"/>
              <a:t>he process of determining the opinion or </a:t>
            </a:r>
            <a:r>
              <a:rPr lang="en" sz="2000"/>
              <a:t>feeling of </a:t>
            </a:r>
            <a:r>
              <a:rPr lang="en" sz="2000"/>
              <a:t>a piece of text (positive, negative or neutral.)</a:t>
            </a:r>
            <a:endParaRPr sz="2000"/>
          </a:p>
        </p:txBody>
      </p:sp>
      <p:sp>
        <p:nvSpPr>
          <p:cNvPr id="147" name="Google Shape;147;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48" name="Google Shape;148;p18"/>
          <p:cNvPicPr preferRelativeResize="0"/>
          <p:nvPr/>
        </p:nvPicPr>
        <p:blipFill>
          <a:blip r:embed="rId3">
            <a:alphaModFix/>
          </a:blip>
          <a:stretch>
            <a:fillRect/>
          </a:stretch>
        </p:blipFill>
        <p:spPr>
          <a:xfrm>
            <a:off x="1966875" y="2119151"/>
            <a:ext cx="5142200" cy="2449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9"/>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Sentiment Analysis important?</a:t>
            </a:r>
            <a:endParaRPr/>
          </a:p>
        </p:txBody>
      </p:sp>
      <p:sp>
        <p:nvSpPr>
          <p:cNvPr id="154" name="Google Shape;154;p19"/>
          <p:cNvSpPr txBox="1"/>
          <p:nvPr>
            <p:ph idx="1" type="body"/>
          </p:nvPr>
        </p:nvSpPr>
        <p:spPr>
          <a:xfrm>
            <a:off x="436800" y="1492400"/>
            <a:ext cx="5453100" cy="29571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SzPts val="2600"/>
              <a:buChar char="●"/>
            </a:pPr>
            <a:r>
              <a:rPr lang="en" sz="2600"/>
              <a:t>Brand Reputation &amp; Product/Service Monitoring</a:t>
            </a:r>
            <a:endParaRPr sz="2600"/>
          </a:p>
          <a:p>
            <a:pPr indent="-393700" lvl="0" marL="457200" rtl="0" algn="l">
              <a:lnSpc>
                <a:spcPct val="115000"/>
              </a:lnSpc>
              <a:spcBef>
                <a:spcPts val="0"/>
              </a:spcBef>
              <a:spcAft>
                <a:spcPts val="0"/>
              </a:spcAft>
              <a:buSzPts val="2600"/>
              <a:buChar char="●"/>
            </a:pPr>
            <a:r>
              <a:rPr lang="en" sz="2600">
                <a:solidFill>
                  <a:schemeClr val="dk1"/>
                </a:solidFill>
              </a:rPr>
              <a:t>Customer Service </a:t>
            </a:r>
            <a:endParaRPr sz="2600"/>
          </a:p>
          <a:p>
            <a:pPr indent="-393700" lvl="0" marL="457200" marR="0" rtl="0" algn="l">
              <a:lnSpc>
                <a:spcPct val="115000"/>
              </a:lnSpc>
              <a:spcBef>
                <a:spcPts val="0"/>
              </a:spcBef>
              <a:spcAft>
                <a:spcPts val="0"/>
              </a:spcAft>
              <a:buSzPts val="2600"/>
              <a:buChar char="●"/>
            </a:pPr>
            <a:r>
              <a:rPr lang="en" sz="2600"/>
              <a:t>Market Research</a:t>
            </a:r>
            <a:endParaRPr sz="2600"/>
          </a:p>
          <a:p>
            <a:pPr indent="-393700" lvl="0" marL="457200" marR="0" rtl="0" algn="l">
              <a:lnSpc>
                <a:spcPct val="115000"/>
              </a:lnSpc>
              <a:spcBef>
                <a:spcPts val="0"/>
              </a:spcBef>
              <a:spcAft>
                <a:spcPts val="0"/>
              </a:spcAft>
              <a:buSzPts val="2600"/>
              <a:buChar char="●"/>
            </a:pPr>
            <a:r>
              <a:rPr lang="en" sz="2600"/>
              <a:t>Social Purposes</a:t>
            </a:r>
            <a:endParaRPr sz="2600"/>
          </a:p>
          <a:p>
            <a:pPr indent="0" lvl="0" marL="457200" rtl="0" algn="l">
              <a:lnSpc>
                <a:spcPct val="115000"/>
              </a:lnSpc>
              <a:spcBef>
                <a:spcPts val="0"/>
              </a:spcBef>
              <a:spcAft>
                <a:spcPts val="0"/>
              </a:spcAft>
              <a:buNone/>
            </a:pPr>
            <a:r>
              <a:t/>
            </a:r>
            <a:endParaRPr sz="2600">
              <a:solidFill>
                <a:srgbClr val="2B3E51"/>
              </a:solidFill>
            </a:endParaRPr>
          </a:p>
        </p:txBody>
      </p:sp>
      <p:sp>
        <p:nvSpPr>
          <p:cNvPr id="155" name="Google Shape;15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56" name="Google Shape;156;p19"/>
          <p:cNvPicPr preferRelativeResize="0"/>
          <p:nvPr/>
        </p:nvPicPr>
        <p:blipFill>
          <a:blip r:embed="rId3">
            <a:alphaModFix/>
          </a:blip>
          <a:stretch>
            <a:fillRect/>
          </a:stretch>
        </p:blipFill>
        <p:spPr>
          <a:xfrm>
            <a:off x="5889950" y="2143813"/>
            <a:ext cx="3056276" cy="1817525"/>
          </a:xfrm>
          <a:prstGeom prst="rect">
            <a:avLst/>
          </a:prstGeom>
          <a:noFill/>
          <a:ln>
            <a:noFill/>
          </a:ln>
        </p:spPr>
      </p:pic>
      <p:pic>
        <p:nvPicPr>
          <p:cNvPr id="157" name="Google Shape;157;p19"/>
          <p:cNvPicPr preferRelativeResize="0"/>
          <p:nvPr/>
        </p:nvPicPr>
        <p:blipFill>
          <a:blip r:embed="rId4">
            <a:alphaModFix/>
          </a:blip>
          <a:stretch>
            <a:fillRect/>
          </a:stretch>
        </p:blipFill>
        <p:spPr>
          <a:xfrm>
            <a:off x="6005975" y="352700"/>
            <a:ext cx="2824226" cy="1770300"/>
          </a:xfrm>
          <a:prstGeom prst="rect">
            <a:avLst/>
          </a:prstGeom>
          <a:noFill/>
          <a:ln>
            <a:noFill/>
          </a:ln>
        </p:spPr>
      </p:pic>
      <p:pic>
        <p:nvPicPr>
          <p:cNvPr id="158" name="Google Shape;158;p19"/>
          <p:cNvPicPr preferRelativeResize="0"/>
          <p:nvPr/>
        </p:nvPicPr>
        <p:blipFill>
          <a:blip r:embed="rId5">
            <a:alphaModFix/>
          </a:blip>
          <a:stretch>
            <a:fillRect/>
          </a:stretch>
        </p:blipFill>
        <p:spPr>
          <a:xfrm>
            <a:off x="2924973" y="3795400"/>
            <a:ext cx="3585799" cy="1348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0"/>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a:t>
            </a:r>
            <a:endParaRPr/>
          </a:p>
        </p:txBody>
      </p:sp>
      <p:sp>
        <p:nvSpPr>
          <p:cNvPr id="164" name="Google Shape;164;p20"/>
          <p:cNvSpPr txBox="1"/>
          <p:nvPr>
            <p:ph idx="1" type="body"/>
          </p:nvPr>
        </p:nvSpPr>
        <p:spPr>
          <a:xfrm>
            <a:off x="243875" y="1237175"/>
            <a:ext cx="8471700" cy="32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66" name="Google Shape;166;p20"/>
          <p:cNvPicPr preferRelativeResize="0"/>
          <p:nvPr/>
        </p:nvPicPr>
        <p:blipFill>
          <a:blip r:embed="rId3">
            <a:alphaModFix/>
          </a:blip>
          <a:stretch>
            <a:fillRect/>
          </a:stretch>
        </p:blipFill>
        <p:spPr>
          <a:xfrm>
            <a:off x="4556125" y="1237175"/>
            <a:ext cx="4370436" cy="1624150"/>
          </a:xfrm>
          <a:prstGeom prst="rect">
            <a:avLst/>
          </a:prstGeom>
          <a:noFill/>
          <a:ln>
            <a:noFill/>
          </a:ln>
        </p:spPr>
      </p:pic>
      <p:pic>
        <p:nvPicPr>
          <p:cNvPr id="167" name="Google Shape;167;p20"/>
          <p:cNvPicPr preferRelativeResize="0"/>
          <p:nvPr/>
        </p:nvPicPr>
        <p:blipFill>
          <a:blip r:embed="rId4">
            <a:alphaModFix/>
          </a:blip>
          <a:stretch>
            <a:fillRect/>
          </a:stretch>
        </p:blipFill>
        <p:spPr>
          <a:xfrm>
            <a:off x="215911" y="1237175"/>
            <a:ext cx="4288264" cy="1624150"/>
          </a:xfrm>
          <a:prstGeom prst="rect">
            <a:avLst/>
          </a:prstGeom>
          <a:noFill/>
          <a:ln>
            <a:noFill/>
          </a:ln>
        </p:spPr>
      </p:pic>
      <p:pic>
        <p:nvPicPr>
          <p:cNvPr id="168" name="Google Shape;168;p20"/>
          <p:cNvPicPr preferRelativeResize="0"/>
          <p:nvPr/>
        </p:nvPicPr>
        <p:blipFill>
          <a:blip r:embed="rId5">
            <a:alphaModFix/>
          </a:blip>
          <a:stretch>
            <a:fillRect/>
          </a:stretch>
        </p:blipFill>
        <p:spPr>
          <a:xfrm>
            <a:off x="215900" y="2970925"/>
            <a:ext cx="4095574" cy="1440313"/>
          </a:xfrm>
          <a:prstGeom prst="rect">
            <a:avLst/>
          </a:prstGeom>
          <a:noFill/>
          <a:ln>
            <a:noFill/>
          </a:ln>
        </p:spPr>
      </p:pic>
      <p:pic>
        <p:nvPicPr>
          <p:cNvPr id="169" name="Google Shape;169;p20"/>
          <p:cNvPicPr preferRelativeResize="0"/>
          <p:nvPr/>
        </p:nvPicPr>
        <p:blipFill>
          <a:blip r:embed="rId6">
            <a:alphaModFix/>
          </a:blip>
          <a:stretch>
            <a:fillRect/>
          </a:stretch>
        </p:blipFill>
        <p:spPr>
          <a:xfrm>
            <a:off x="4636950" y="2947950"/>
            <a:ext cx="4288276" cy="160594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1"/>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process of sentiment analysis</a:t>
            </a:r>
            <a:endParaRPr/>
          </a:p>
        </p:txBody>
      </p:sp>
      <p:sp>
        <p:nvSpPr>
          <p:cNvPr id="175" name="Google Shape;175;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76" name="Google Shape;176;p21"/>
          <p:cNvSpPr/>
          <p:nvPr/>
        </p:nvSpPr>
        <p:spPr>
          <a:xfrm>
            <a:off x="206400" y="1709000"/>
            <a:ext cx="899900" cy="128792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Input</a:t>
            </a:r>
            <a:endParaRPr/>
          </a:p>
          <a:p>
            <a:pPr indent="0" lvl="0" marL="0" rtl="0" algn="ctr">
              <a:spcBef>
                <a:spcPts val="0"/>
              </a:spcBef>
              <a:spcAft>
                <a:spcPts val="0"/>
              </a:spcAft>
              <a:buNone/>
            </a:pPr>
            <a:r>
              <a:rPr lang="en"/>
              <a:t>(Corpus)</a:t>
            </a:r>
            <a:endParaRPr/>
          </a:p>
        </p:txBody>
      </p:sp>
      <p:sp>
        <p:nvSpPr>
          <p:cNvPr id="177" name="Google Shape;177;p21"/>
          <p:cNvSpPr/>
          <p:nvPr/>
        </p:nvSpPr>
        <p:spPr>
          <a:xfrm>
            <a:off x="1263175" y="2245625"/>
            <a:ext cx="305400" cy="28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1717250" y="1791550"/>
            <a:ext cx="2534700" cy="120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a:t>
            </a:r>
            <a:endParaRPr/>
          </a:p>
          <a:p>
            <a:pPr indent="0" lvl="0" marL="0" rtl="0" algn="ctr">
              <a:spcBef>
                <a:spcPts val="0"/>
              </a:spcBef>
              <a:spcAft>
                <a:spcPts val="0"/>
              </a:spcAft>
              <a:buNone/>
            </a:pPr>
            <a:r>
              <a:t/>
            </a:r>
            <a:endParaRPr/>
          </a:p>
        </p:txBody>
      </p:sp>
      <p:sp>
        <p:nvSpPr>
          <p:cNvPr id="179" name="Google Shape;179;p21"/>
          <p:cNvSpPr/>
          <p:nvPr/>
        </p:nvSpPr>
        <p:spPr>
          <a:xfrm>
            <a:off x="1849350" y="2452050"/>
            <a:ext cx="12135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Tokenization</a:t>
            </a:r>
            <a:endParaRPr/>
          </a:p>
        </p:txBody>
      </p:sp>
      <p:sp>
        <p:nvSpPr>
          <p:cNvPr id="180" name="Google Shape;180;p21"/>
          <p:cNvSpPr/>
          <p:nvPr/>
        </p:nvSpPr>
        <p:spPr>
          <a:xfrm>
            <a:off x="3190625" y="2452050"/>
            <a:ext cx="900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Padding</a:t>
            </a:r>
            <a:endParaRPr/>
          </a:p>
        </p:txBody>
      </p:sp>
      <p:sp>
        <p:nvSpPr>
          <p:cNvPr id="181" name="Google Shape;181;p21"/>
          <p:cNvSpPr/>
          <p:nvPr/>
        </p:nvSpPr>
        <p:spPr>
          <a:xfrm>
            <a:off x="4367600" y="2253838"/>
            <a:ext cx="305400" cy="28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4717975" y="1791550"/>
            <a:ext cx="2132400" cy="120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Train ML Model	</a:t>
            </a:r>
            <a:endParaRPr/>
          </a:p>
          <a:p>
            <a:pPr indent="0" lvl="0" marL="0" rtl="0" algn="ctr">
              <a:spcBef>
                <a:spcPts val="0"/>
              </a:spcBef>
              <a:spcAft>
                <a:spcPts val="0"/>
              </a:spcAft>
              <a:buNone/>
            </a:pPr>
            <a:r>
              <a:rPr lang="en"/>
              <a:t>(Deep Neural Network)</a:t>
            </a:r>
            <a:endParaRPr/>
          </a:p>
        </p:txBody>
      </p:sp>
      <p:sp>
        <p:nvSpPr>
          <p:cNvPr id="183" name="Google Shape;183;p21"/>
          <p:cNvSpPr/>
          <p:nvPr/>
        </p:nvSpPr>
        <p:spPr>
          <a:xfrm>
            <a:off x="6986400" y="2253838"/>
            <a:ext cx="305400" cy="28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7363675" y="1803601"/>
            <a:ext cx="1741800" cy="120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Predicting the sentiment of new text</a:t>
            </a:r>
            <a:endParaRPr/>
          </a:p>
        </p:txBody>
      </p:sp>
      <p:pic>
        <p:nvPicPr>
          <p:cNvPr id="185" name="Google Shape;185;p21"/>
          <p:cNvPicPr preferRelativeResize="0"/>
          <p:nvPr/>
        </p:nvPicPr>
        <p:blipFill rotWithShape="1">
          <a:blip r:embed="rId3">
            <a:alphaModFix/>
          </a:blip>
          <a:srcRect b="30067" l="11384" r="12308" t="24257"/>
          <a:stretch/>
        </p:blipFill>
        <p:spPr>
          <a:xfrm>
            <a:off x="8007775" y="2734725"/>
            <a:ext cx="453600" cy="219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IMDB Movie Review Dataset</a:t>
            </a:r>
            <a:endParaRPr/>
          </a:p>
        </p:txBody>
      </p:sp>
      <p:sp>
        <p:nvSpPr>
          <p:cNvPr id="191" name="Google Shape;191;p22"/>
          <p:cNvSpPr txBox="1"/>
          <p:nvPr>
            <p:ph idx="1" type="body"/>
          </p:nvPr>
        </p:nvSpPr>
        <p:spPr>
          <a:xfrm>
            <a:off x="120250" y="1653900"/>
            <a:ext cx="2085300" cy="29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Text (corpus):</a:t>
            </a:r>
            <a:endParaRPr b="1" sz="1200">
              <a:solidFill>
                <a:schemeClr val="dk1"/>
              </a:solidFill>
            </a:endParaRPr>
          </a:p>
          <a:p>
            <a:pPr indent="0" lvl="0" marL="0" rtl="0" algn="l">
              <a:spcBef>
                <a:spcPts val="0"/>
              </a:spcBef>
              <a:spcAft>
                <a:spcPts val="0"/>
              </a:spcAft>
              <a:buNone/>
            </a:pPr>
            <a:r>
              <a:rPr lang="en" sz="1200">
                <a:solidFill>
                  <a:schemeClr val="dk1"/>
                </a:solidFill>
              </a:rPr>
              <a:t>25,000 movie reviews from IMDB website</a:t>
            </a:r>
            <a:endParaRPr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L</a:t>
            </a:r>
            <a:r>
              <a:rPr b="1" lang="en" sz="1200">
                <a:solidFill>
                  <a:schemeClr val="dk1"/>
                </a:solidFill>
              </a:rPr>
              <a:t>abel (expected output)</a:t>
            </a:r>
            <a:r>
              <a:rPr lang="en" sz="1200">
                <a:solidFill>
                  <a:schemeClr val="dk1"/>
                </a:solidFill>
              </a:rPr>
              <a:t>: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0 means negative sentiment</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1 means positive sentiment</a:t>
            </a:r>
            <a:endParaRPr sz="1200">
              <a:solidFill>
                <a:schemeClr val="dk1"/>
              </a:solidFill>
            </a:endParaRPr>
          </a:p>
          <a:p>
            <a:pPr indent="0" lvl="0" marL="0" rtl="0" algn="l">
              <a:spcBef>
                <a:spcPts val="0"/>
              </a:spcBef>
              <a:spcAft>
                <a:spcPts val="0"/>
              </a:spcAft>
              <a:buNone/>
            </a:pPr>
            <a:r>
              <a:t/>
            </a:r>
            <a:endParaRPr b="1" sz="1200"/>
          </a:p>
          <a:p>
            <a:pPr indent="0" lvl="0" marL="0" rtl="0" algn="l">
              <a:spcBef>
                <a:spcPts val="0"/>
              </a:spcBef>
              <a:spcAft>
                <a:spcPts val="0"/>
              </a:spcAft>
              <a:buNone/>
            </a:pPr>
            <a:r>
              <a:rPr b="1" lang="en" sz="1200"/>
              <a:t>Split Training/Test:</a:t>
            </a:r>
            <a:endParaRPr b="1" sz="1200"/>
          </a:p>
          <a:p>
            <a:pPr indent="0" lvl="0" marL="0" rtl="0" algn="l">
              <a:spcBef>
                <a:spcPts val="0"/>
              </a:spcBef>
              <a:spcAft>
                <a:spcPts val="0"/>
              </a:spcAft>
              <a:buNone/>
            </a:pPr>
            <a:r>
              <a:rPr lang="en" sz="1200"/>
              <a:t>25,000 for training</a:t>
            </a:r>
            <a:endParaRPr sz="1200"/>
          </a:p>
          <a:p>
            <a:pPr indent="0" lvl="0" marL="0" rtl="0" algn="l">
              <a:spcBef>
                <a:spcPts val="0"/>
              </a:spcBef>
              <a:spcAft>
                <a:spcPts val="0"/>
              </a:spcAft>
              <a:buNone/>
            </a:pPr>
            <a:r>
              <a:rPr lang="en" sz="1200"/>
              <a:t>25,000 for testing </a:t>
            </a:r>
            <a:endParaRPr sz="1200"/>
          </a:p>
          <a:p>
            <a:pPr indent="0" lvl="0" marL="0" rtl="0" algn="l">
              <a:spcBef>
                <a:spcPts val="0"/>
              </a:spcBef>
              <a:spcAft>
                <a:spcPts val="0"/>
              </a:spcAft>
              <a:buNone/>
            </a:pPr>
            <a:r>
              <a:t/>
            </a:r>
            <a:endParaRPr sz="1200"/>
          </a:p>
        </p:txBody>
      </p:sp>
      <p:sp>
        <p:nvSpPr>
          <p:cNvPr id="192" name="Google Shape;19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93" name="Google Shape;193;p22"/>
          <p:cNvPicPr preferRelativeResize="0"/>
          <p:nvPr/>
        </p:nvPicPr>
        <p:blipFill>
          <a:blip r:embed="rId3">
            <a:alphaModFix/>
          </a:blip>
          <a:stretch>
            <a:fillRect/>
          </a:stretch>
        </p:blipFill>
        <p:spPr>
          <a:xfrm>
            <a:off x="2366375" y="1249150"/>
            <a:ext cx="6739101" cy="3340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3871625" y="1987750"/>
            <a:ext cx="4985400" cy="11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How do we turn sentences into number?</a:t>
            </a:r>
            <a:endParaRPr>
              <a:solidFill>
                <a:srgbClr val="FFFFFF"/>
              </a:solidFill>
            </a:endParaRPr>
          </a:p>
          <a:p>
            <a:pPr indent="0" lvl="0" marL="0" rtl="0" algn="ctr">
              <a:spcBef>
                <a:spcPts val="0"/>
              </a:spcBef>
              <a:spcAft>
                <a:spcPts val="0"/>
              </a:spcAft>
              <a:buNone/>
            </a:pPr>
            <a:r>
              <a:rPr lang="en">
                <a:solidFill>
                  <a:srgbClr val="FFFFFF"/>
                </a:solidFill>
              </a:rPr>
              <a:t>(Tokenization)</a:t>
            </a:r>
            <a:endParaRPr>
              <a:solidFill>
                <a:srgbClr val="FFFFFF"/>
              </a:solidFill>
            </a:endParaRPr>
          </a:p>
        </p:txBody>
      </p:sp>
      <p:sp>
        <p:nvSpPr>
          <p:cNvPr id="199" name="Google Shape;19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rPr>
              <a:t>‹#›</a:t>
            </a:fld>
            <a:endParaRPr sz="10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a text be understood by a computer?</a:t>
            </a:r>
            <a:endParaRPr/>
          </a:p>
        </p:txBody>
      </p:sp>
      <p:sp>
        <p:nvSpPr>
          <p:cNvPr id="205" name="Google Shape;205;p24"/>
          <p:cNvSpPr txBox="1"/>
          <p:nvPr>
            <p:ph idx="1" type="body"/>
          </p:nvPr>
        </p:nvSpPr>
        <p:spPr>
          <a:xfrm>
            <a:off x="436800" y="1492400"/>
            <a:ext cx="8278800" cy="29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There are two main ways to tokenize a </a:t>
            </a:r>
            <a:r>
              <a:rPr lang="en" sz="2100"/>
              <a:t>text</a:t>
            </a:r>
            <a:r>
              <a:rPr lang="en" sz="2100"/>
              <a:t>:</a:t>
            </a:r>
            <a:endParaRPr sz="2100"/>
          </a:p>
          <a:p>
            <a:pPr indent="-361950" lvl="0" marL="457200" rtl="0" algn="l">
              <a:spcBef>
                <a:spcPts val="0"/>
              </a:spcBef>
              <a:spcAft>
                <a:spcPts val="0"/>
              </a:spcAft>
              <a:buSzPts val="2100"/>
              <a:buChar char="●"/>
            </a:pPr>
            <a:r>
              <a:rPr lang="en" sz="2100"/>
              <a:t>Each letter </a:t>
            </a:r>
            <a:endParaRPr sz="2100"/>
          </a:p>
          <a:p>
            <a:pPr indent="-361950" lvl="0" marL="457200" rtl="0" algn="l">
              <a:spcBef>
                <a:spcPts val="0"/>
              </a:spcBef>
              <a:spcAft>
                <a:spcPts val="0"/>
              </a:spcAft>
              <a:buSzPts val="2100"/>
              <a:buChar char="●"/>
            </a:pPr>
            <a:r>
              <a:rPr lang="en" sz="2100"/>
              <a:t>Each word</a:t>
            </a:r>
            <a:endParaRPr sz="2100"/>
          </a:p>
          <a:p>
            <a:pPr indent="0" lvl="0" marL="457200" rtl="0" algn="l">
              <a:spcBef>
                <a:spcPts val="0"/>
              </a:spcBef>
              <a:spcAft>
                <a:spcPts val="0"/>
              </a:spcAft>
              <a:buNone/>
            </a:pPr>
            <a:r>
              <a:t/>
            </a:r>
            <a:endParaRPr sz="2100"/>
          </a:p>
        </p:txBody>
      </p:sp>
      <p:sp>
        <p:nvSpPr>
          <p:cNvPr id="206" name="Google Shape;206;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Tokenize</a:t>
            </a:r>
            <a:r>
              <a:rPr lang="en"/>
              <a:t> a letter</a:t>
            </a:r>
            <a:endParaRPr/>
          </a:p>
        </p:txBody>
      </p:sp>
      <p:sp>
        <p:nvSpPr>
          <p:cNvPr id="212" name="Google Shape;212;p25"/>
          <p:cNvSpPr txBox="1"/>
          <p:nvPr>
            <p:ph idx="1" type="body"/>
          </p:nvPr>
        </p:nvSpPr>
        <p:spPr>
          <a:xfrm>
            <a:off x="436800" y="1492400"/>
            <a:ext cx="8278800" cy="2957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Let’s start with a very naive way to </a:t>
            </a:r>
            <a:r>
              <a:rPr lang="en" sz="2100"/>
              <a:t>tokenize</a:t>
            </a:r>
            <a:r>
              <a:rPr lang="en" sz="2100"/>
              <a:t> a letter to be understood by a computer</a:t>
            </a:r>
            <a:endParaRPr sz="2100"/>
          </a:p>
          <a:p>
            <a:pPr indent="0" lvl="0" marL="457200" rtl="0" algn="l">
              <a:spcBef>
                <a:spcPts val="0"/>
              </a:spcBef>
              <a:spcAft>
                <a:spcPts val="0"/>
              </a:spcAft>
              <a:buNone/>
            </a:pPr>
            <a:r>
              <a:t/>
            </a:r>
            <a:endParaRPr sz="2100"/>
          </a:p>
        </p:txBody>
      </p:sp>
      <p:sp>
        <p:nvSpPr>
          <p:cNvPr id="213" name="Google Shape;21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4" name="Google Shape;214;p25"/>
          <p:cNvPicPr preferRelativeResize="0"/>
          <p:nvPr/>
        </p:nvPicPr>
        <p:blipFill>
          <a:blip r:embed="rId3">
            <a:alphaModFix/>
          </a:blip>
          <a:stretch>
            <a:fillRect/>
          </a:stretch>
        </p:blipFill>
        <p:spPr>
          <a:xfrm>
            <a:off x="1661650" y="2386250"/>
            <a:ext cx="5715892" cy="2063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tokenize </a:t>
            </a:r>
            <a:r>
              <a:rPr lang="en"/>
              <a:t>letter using ASCII </a:t>
            </a:r>
            <a:endParaRPr/>
          </a:p>
          <a:p>
            <a:pPr indent="0" lvl="0" marL="0" rtl="0" algn="l">
              <a:spcBef>
                <a:spcPts val="0"/>
              </a:spcBef>
              <a:spcAft>
                <a:spcPts val="0"/>
              </a:spcAft>
              <a:buNone/>
            </a:pPr>
            <a:r>
              <a:t/>
            </a:r>
            <a:endParaRPr/>
          </a:p>
        </p:txBody>
      </p:sp>
      <p:sp>
        <p:nvSpPr>
          <p:cNvPr id="220" name="Google Shape;22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21" name="Google Shape;221;p26"/>
          <p:cNvPicPr preferRelativeResize="0"/>
          <p:nvPr/>
        </p:nvPicPr>
        <p:blipFill>
          <a:blip r:embed="rId3">
            <a:alphaModFix/>
          </a:blip>
          <a:stretch>
            <a:fillRect/>
          </a:stretch>
        </p:blipFill>
        <p:spPr>
          <a:xfrm>
            <a:off x="2405225" y="954500"/>
            <a:ext cx="5053100" cy="1617250"/>
          </a:xfrm>
          <a:prstGeom prst="rect">
            <a:avLst/>
          </a:prstGeom>
          <a:noFill/>
          <a:ln>
            <a:noFill/>
          </a:ln>
        </p:spPr>
      </p:pic>
      <p:sp>
        <p:nvSpPr>
          <p:cNvPr id="222" name="Google Shape;222;p26"/>
          <p:cNvSpPr/>
          <p:nvPr/>
        </p:nvSpPr>
        <p:spPr>
          <a:xfrm>
            <a:off x="2525075" y="2714450"/>
            <a:ext cx="4685450" cy="78427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L I S T E N</a:t>
            </a:r>
          </a:p>
        </p:txBody>
      </p:sp>
      <p:cxnSp>
        <p:nvCxnSpPr>
          <p:cNvPr id="223" name="Google Shape;223;p26"/>
          <p:cNvCxnSpPr/>
          <p:nvPr/>
        </p:nvCxnSpPr>
        <p:spPr>
          <a:xfrm>
            <a:off x="2764250" y="3670200"/>
            <a:ext cx="0" cy="411600"/>
          </a:xfrm>
          <a:prstGeom prst="straightConnector1">
            <a:avLst/>
          </a:prstGeom>
          <a:noFill/>
          <a:ln cap="flat" cmpd="sng" w="28575">
            <a:solidFill>
              <a:schemeClr val="dk2"/>
            </a:solidFill>
            <a:prstDash val="solid"/>
            <a:round/>
            <a:headEnd len="med" w="med" type="none"/>
            <a:tailEnd len="med" w="med" type="triangle"/>
          </a:ln>
        </p:spPr>
      </p:cxnSp>
      <p:sp>
        <p:nvSpPr>
          <p:cNvPr id="224" name="Google Shape;224;p26"/>
          <p:cNvSpPr/>
          <p:nvPr/>
        </p:nvSpPr>
        <p:spPr>
          <a:xfrm>
            <a:off x="2509313" y="4203750"/>
            <a:ext cx="4619491" cy="45370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76 73  83   84  69   78</a:t>
            </a:r>
          </a:p>
        </p:txBody>
      </p:sp>
      <p:cxnSp>
        <p:nvCxnSpPr>
          <p:cNvPr id="225" name="Google Shape;225;p26"/>
          <p:cNvCxnSpPr/>
          <p:nvPr/>
        </p:nvCxnSpPr>
        <p:spPr>
          <a:xfrm>
            <a:off x="3373850" y="3670200"/>
            <a:ext cx="0" cy="411600"/>
          </a:xfrm>
          <a:prstGeom prst="straightConnector1">
            <a:avLst/>
          </a:prstGeom>
          <a:noFill/>
          <a:ln cap="flat" cmpd="sng" w="28575">
            <a:solidFill>
              <a:schemeClr val="dk2"/>
            </a:solidFill>
            <a:prstDash val="solid"/>
            <a:round/>
            <a:headEnd len="med" w="med" type="none"/>
            <a:tailEnd len="med" w="med" type="triangle"/>
          </a:ln>
        </p:spPr>
      </p:cxnSp>
      <p:cxnSp>
        <p:nvCxnSpPr>
          <p:cNvPr id="226" name="Google Shape;226;p26"/>
          <p:cNvCxnSpPr/>
          <p:nvPr/>
        </p:nvCxnSpPr>
        <p:spPr>
          <a:xfrm>
            <a:off x="4135850" y="3670200"/>
            <a:ext cx="0" cy="411600"/>
          </a:xfrm>
          <a:prstGeom prst="straightConnector1">
            <a:avLst/>
          </a:prstGeom>
          <a:noFill/>
          <a:ln cap="flat" cmpd="sng" w="28575">
            <a:solidFill>
              <a:schemeClr val="dk2"/>
            </a:solidFill>
            <a:prstDash val="solid"/>
            <a:round/>
            <a:headEnd len="med" w="med" type="none"/>
            <a:tailEnd len="med" w="med" type="triangle"/>
          </a:ln>
        </p:spPr>
      </p:cxnSp>
      <p:cxnSp>
        <p:nvCxnSpPr>
          <p:cNvPr id="227" name="Google Shape;227;p26"/>
          <p:cNvCxnSpPr/>
          <p:nvPr/>
        </p:nvCxnSpPr>
        <p:spPr>
          <a:xfrm>
            <a:off x="5050250" y="3670200"/>
            <a:ext cx="0" cy="411600"/>
          </a:xfrm>
          <a:prstGeom prst="straightConnector1">
            <a:avLst/>
          </a:prstGeom>
          <a:noFill/>
          <a:ln cap="flat" cmpd="sng" w="28575">
            <a:solidFill>
              <a:schemeClr val="dk2"/>
            </a:solidFill>
            <a:prstDash val="solid"/>
            <a:round/>
            <a:headEnd len="med" w="med" type="none"/>
            <a:tailEnd len="med" w="med" type="triangle"/>
          </a:ln>
        </p:spPr>
      </p:cxnSp>
      <p:cxnSp>
        <p:nvCxnSpPr>
          <p:cNvPr id="228" name="Google Shape;228;p26"/>
          <p:cNvCxnSpPr/>
          <p:nvPr/>
        </p:nvCxnSpPr>
        <p:spPr>
          <a:xfrm>
            <a:off x="5976075" y="3677620"/>
            <a:ext cx="0" cy="411600"/>
          </a:xfrm>
          <a:prstGeom prst="straightConnector1">
            <a:avLst/>
          </a:prstGeom>
          <a:noFill/>
          <a:ln cap="flat" cmpd="sng" w="28575">
            <a:solidFill>
              <a:schemeClr val="dk2"/>
            </a:solidFill>
            <a:prstDash val="solid"/>
            <a:round/>
            <a:headEnd len="med" w="med" type="none"/>
            <a:tailEnd len="med" w="med" type="triangle"/>
          </a:ln>
        </p:spPr>
      </p:cxnSp>
      <p:cxnSp>
        <p:nvCxnSpPr>
          <p:cNvPr id="229" name="Google Shape;229;p26"/>
          <p:cNvCxnSpPr/>
          <p:nvPr/>
        </p:nvCxnSpPr>
        <p:spPr>
          <a:xfrm>
            <a:off x="6905700" y="3693111"/>
            <a:ext cx="0" cy="4116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tokenize letter using ASCII </a:t>
            </a:r>
            <a:endParaRPr/>
          </a:p>
          <a:p>
            <a:pPr indent="0" lvl="0" marL="0" rtl="0" algn="l">
              <a:spcBef>
                <a:spcPts val="0"/>
              </a:spcBef>
              <a:spcAft>
                <a:spcPts val="0"/>
              </a:spcAft>
              <a:buNone/>
            </a:pPr>
            <a:r>
              <a:t/>
            </a:r>
            <a:endParaRPr/>
          </a:p>
        </p:txBody>
      </p:sp>
      <p:sp>
        <p:nvSpPr>
          <p:cNvPr id="235" name="Google Shape;235;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36" name="Google Shape;236;p27"/>
          <p:cNvPicPr preferRelativeResize="0"/>
          <p:nvPr/>
        </p:nvPicPr>
        <p:blipFill>
          <a:blip r:embed="rId3">
            <a:alphaModFix/>
          </a:blip>
          <a:stretch>
            <a:fillRect/>
          </a:stretch>
        </p:blipFill>
        <p:spPr>
          <a:xfrm>
            <a:off x="2405225" y="954500"/>
            <a:ext cx="5053100" cy="1617250"/>
          </a:xfrm>
          <a:prstGeom prst="rect">
            <a:avLst/>
          </a:prstGeom>
          <a:noFill/>
          <a:ln>
            <a:noFill/>
          </a:ln>
        </p:spPr>
      </p:pic>
      <p:sp>
        <p:nvSpPr>
          <p:cNvPr id="237" name="Google Shape;237;p27"/>
          <p:cNvSpPr/>
          <p:nvPr/>
        </p:nvSpPr>
        <p:spPr>
          <a:xfrm>
            <a:off x="2448875" y="2714450"/>
            <a:ext cx="4793993" cy="78427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 I L E N T</a:t>
            </a:r>
          </a:p>
        </p:txBody>
      </p:sp>
      <p:cxnSp>
        <p:nvCxnSpPr>
          <p:cNvPr id="238" name="Google Shape;238;p27"/>
          <p:cNvCxnSpPr/>
          <p:nvPr/>
        </p:nvCxnSpPr>
        <p:spPr>
          <a:xfrm>
            <a:off x="2764250" y="3670200"/>
            <a:ext cx="0" cy="411600"/>
          </a:xfrm>
          <a:prstGeom prst="straightConnector1">
            <a:avLst/>
          </a:prstGeom>
          <a:noFill/>
          <a:ln cap="flat" cmpd="sng" w="28575">
            <a:solidFill>
              <a:schemeClr val="dk2"/>
            </a:solidFill>
            <a:prstDash val="solid"/>
            <a:round/>
            <a:headEnd len="med" w="med" type="none"/>
            <a:tailEnd len="med" w="med" type="triangle"/>
          </a:ln>
        </p:spPr>
      </p:cxnSp>
      <p:sp>
        <p:nvSpPr>
          <p:cNvPr id="239" name="Google Shape;239;p27"/>
          <p:cNvSpPr/>
          <p:nvPr/>
        </p:nvSpPr>
        <p:spPr>
          <a:xfrm>
            <a:off x="2509313" y="4203750"/>
            <a:ext cx="4620449" cy="45370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83 73  76   69  78   84</a:t>
            </a:r>
          </a:p>
        </p:txBody>
      </p:sp>
      <p:cxnSp>
        <p:nvCxnSpPr>
          <p:cNvPr id="240" name="Google Shape;240;p27"/>
          <p:cNvCxnSpPr/>
          <p:nvPr/>
        </p:nvCxnSpPr>
        <p:spPr>
          <a:xfrm>
            <a:off x="3497675" y="3656865"/>
            <a:ext cx="0" cy="411600"/>
          </a:xfrm>
          <a:prstGeom prst="straightConnector1">
            <a:avLst/>
          </a:prstGeom>
          <a:noFill/>
          <a:ln cap="flat" cmpd="sng" w="28575">
            <a:solidFill>
              <a:schemeClr val="dk2"/>
            </a:solidFill>
            <a:prstDash val="solid"/>
            <a:round/>
            <a:headEnd len="med" w="med" type="none"/>
            <a:tailEnd len="med" w="med" type="triangle"/>
          </a:ln>
        </p:spPr>
      </p:cxnSp>
      <p:cxnSp>
        <p:nvCxnSpPr>
          <p:cNvPr id="241" name="Google Shape;241;p27"/>
          <p:cNvCxnSpPr/>
          <p:nvPr/>
        </p:nvCxnSpPr>
        <p:spPr>
          <a:xfrm>
            <a:off x="4206335" y="3658770"/>
            <a:ext cx="0" cy="411600"/>
          </a:xfrm>
          <a:prstGeom prst="straightConnector1">
            <a:avLst/>
          </a:prstGeom>
          <a:noFill/>
          <a:ln cap="flat" cmpd="sng" w="28575">
            <a:solidFill>
              <a:schemeClr val="dk2"/>
            </a:solidFill>
            <a:prstDash val="solid"/>
            <a:round/>
            <a:headEnd len="med" w="med" type="none"/>
            <a:tailEnd len="med" w="med" type="triangle"/>
          </a:ln>
        </p:spPr>
      </p:cxnSp>
      <p:cxnSp>
        <p:nvCxnSpPr>
          <p:cNvPr id="242" name="Google Shape;242;p27"/>
          <p:cNvCxnSpPr/>
          <p:nvPr/>
        </p:nvCxnSpPr>
        <p:spPr>
          <a:xfrm>
            <a:off x="5055965" y="3653055"/>
            <a:ext cx="0" cy="411600"/>
          </a:xfrm>
          <a:prstGeom prst="straightConnector1">
            <a:avLst/>
          </a:prstGeom>
          <a:noFill/>
          <a:ln cap="flat" cmpd="sng" w="28575">
            <a:solidFill>
              <a:schemeClr val="dk2"/>
            </a:solidFill>
            <a:prstDash val="solid"/>
            <a:round/>
            <a:headEnd len="med" w="med" type="none"/>
            <a:tailEnd len="med" w="med" type="triangle"/>
          </a:ln>
        </p:spPr>
      </p:cxnSp>
      <p:cxnSp>
        <p:nvCxnSpPr>
          <p:cNvPr id="243" name="Google Shape;243;p27"/>
          <p:cNvCxnSpPr/>
          <p:nvPr/>
        </p:nvCxnSpPr>
        <p:spPr>
          <a:xfrm>
            <a:off x="5998935" y="3649045"/>
            <a:ext cx="0" cy="411600"/>
          </a:xfrm>
          <a:prstGeom prst="straightConnector1">
            <a:avLst/>
          </a:prstGeom>
          <a:noFill/>
          <a:ln cap="flat" cmpd="sng" w="28575">
            <a:solidFill>
              <a:schemeClr val="dk2"/>
            </a:solidFill>
            <a:prstDash val="solid"/>
            <a:round/>
            <a:headEnd len="med" w="med" type="none"/>
            <a:tailEnd len="med" w="med" type="triangle"/>
          </a:ln>
        </p:spPr>
      </p:cxnSp>
      <p:cxnSp>
        <p:nvCxnSpPr>
          <p:cNvPr id="244" name="Google Shape;244;p27"/>
          <p:cNvCxnSpPr/>
          <p:nvPr/>
        </p:nvCxnSpPr>
        <p:spPr>
          <a:xfrm>
            <a:off x="6957135" y="3641676"/>
            <a:ext cx="0" cy="4116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0"/>
          <p:cNvSpPr txBox="1"/>
          <p:nvPr>
            <p:ph type="title"/>
          </p:nvPr>
        </p:nvSpPr>
        <p:spPr>
          <a:xfrm>
            <a:off x="436800" y="352700"/>
            <a:ext cx="6855000" cy="60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Using Zoom: Viewing Mode</a:t>
            </a:r>
            <a:endParaRPr/>
          </a:p>
        </p:txBody>
      </p:sp>
      <p:sp>
        <p:nvSpPr>
          <p:cNvPr id="62" name="Google Shape;62;p10"/>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sz="1300">
                <a:solidFill>
                  <a:srgbClr val="000000"/>
                </a:solidFill>
              </a:rPr>
              <a:t>‹#›</a:t>
            </a:fld>
            <a:endParaRPr sz="1300">
              <a:solidFill>
                <a:srgbClr val="000000"/>
              </a:solidFill>
            </a:endParaRPr>
          </a:p>
        </p:txBody>
      </p:sp>
      <p:pic>
        <p:nvPicPr>
          <p:cNvPr id="63" name="Google Shape;63;p10"/>
          <p:cNvPicPr preferRelativeResize="0"/>
          <p:nvPr/>
        </p:nvPicPr>
        <p:blipFill rotWithShape="1">
          <a:blip r:embed="rId3">
            <a:alphaModFix/>
          </a:blip>
          <a:srcRect b="0" l="0" r="0" t="0"/>
          <a:stretch/>
        </p:blipFill>
        <p:spPr>
          <a:xfrm>
            <a:off x="436800" y="1442025"/>
            <a:ext cx="5292501" cy="2977849"/>
          </a:xfrm>
          <a:prstGeom prst="rect">
            <a:avLst/>
          </a:prstGeom>
          <a:noFill/>
          <a:ln>
            <a:noFill/>
          </a:ln>
        </p:spPr>
      </p:pic>
      <p:pic>
        <p:nvPicPr>
          <p:cNvPr id="64" name="Google Shape;64;p10"/>
          <p:cNvPicPr preferRelativeResize="0"/>
          <p:nvPr/>
        </p:nvPicPr>
        <p:blipFill rotWithShape="1">
          <a:blip r:embed="rId4">
            <a:alphaModFix/>
          </a:blip>
          <a:srcRect b="63824" l="0" r="0" t="0"/>
          <a:stretch/>
        </p:blipFill>
        <p:spPr>
          <a:xfrm>
            <a:off x="5784881" y="1511308"/>
            <a:ext cx="2458965" cy="1200699"/>
          </a:xfrm>
          <a:prstGeom prst="rect">
            <a:avLst/>
          </a:prstGeom>
          <a:noFill/>
          <a:ln>
            <a:noFill/>
          </a:ln>
        </p:spPr>
      </p:pic>
      <p:pic>
        <p:nvPicPr>
          <p:cNvPr id="65" name="Google Shape;65;p10"/>
          <p:cNvPicPr preferRelativeResize="0"/>
          <p:nvPr/>
        </p:nvPicPr>
        <p:blipFill rotWithShape="1">
          <a:blip r:embed="rId4">
            <a:alphaModFix/>
          </a:blip>
          <a:srcRect b="18750" l="0" r="0" t="53932"/>
          <a:stretch/>
        </p:blipFill>
        <p:spPr>
          <a:xfrm>
            <a:off x="5858410" y="2838343"/>
            <a:ext cx="2458965" cy="906672"/>
          </a:xfrm>
          <a:prstGeom prst="rect">
            <a:avLst/>
          </a:prstGeom>
          <a:noFill/>
          <a:ln>
            <a:noFill/>
          </a:ln>
        </p:spPr>
      </p:pic>
      <p:sp>
        <p:nvSpPr>
          <p:cNvPr id="66" name="Google Shape;66;p10"/>
          <p:cNvSpPr txBox="1"/>
          <p:nvPr>
            <p:ph idx="1" type="body"/>
          </p:nvPr>
        </p:nvSpPr>
        <p:spPr>
          <a:xfrm>
            <a:off x="436800" y="1246475"/>
            <a:ext cx="7029300" cy="29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8"/>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of Letter Tokenization</a:t>
            </a:r>
            <a:endParaRPr/>
          </a:p>
        </p:txBody>
      </p:sp>
      <p:sp>
        <p:nvSpPr>
          <p:cNvPr id="250" name="Google Shape;250;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51" name="Google Shape;251;p28"/>
          <p:cNvSpPr/>
          <p:nvPr/>
        </p:nvSpPr>
        <p:spPr>
          <a:xfrm>
            <a:off x="2161325" y="3024325"/>
            <a:ext cx="4629154" cy="665737"/>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 I L E N T</a:t>
            </a:r>
          </a:p>
        </p:txBody>
      </p:sp>
      <p:cxnSp>
        <p:nvCxnSpPr>
          <p:cNvPr id="252" name="Google Shape;252;p28"/>
          <p:cNvCxnSpPr/>
          <p:nvPr/>
        </p:nvCxnSpPr>
        <p:spPr>
          <a:xfrm>
            <a:off x="2465857" y="3835619"/>
            <a:ext cx="0" cy="349200"/>
          </a:xfrm>
          <a:prstGeom prst="straightConnector1">
            <a:avLst/>
          </a:prstGeom>
          <a:noFill/>
          <a:ln cap="flat" cmpd="sng" w="28575">
            <a:solidFill>
              <a:schemeClr val="dk2"/>
            </a:solidFill>
            <a:prstDash val="solid"/>
            <a:round/>
            <a:headEnd len="med" w="med" type="none"/>
            <a:tailEnd len="med" w="med" type="triangle"/>
          </a:ln>
        </p:spPr>
      </p:cxnSp>
      <p:sp>
        <p:nvSpPr>
          <p:cNvPr id="253" name="Google Shape;253;p28"/>
          <p:cNvSpPr/>
          <p:nvPr/>
        </p:nvSpPr>
        <p:spPr>
          <a:xfrm>
            <a:off x="2219685" y="4288526"/>
            <a:ext cx="4461590" cy="3851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83 73  76   69  78   84</a:t>
            </a:r>
          </a:p>
        </p:txBody>
      </p:sp>
      <p:cxnSp>
        <p:nvCxnSpPr>
          <p:cNvPr id="254" name="Google Shape;254;p28"/>
          <p:cNvCxnSpPr/>
          <p:nvPr/>
        </p:nvCxnSpPr>
        <p:spPr>
          <a:xfrm>
            <a:off x="3174067" y="3824300"/>
            <a:ext cx="0" cy="349200"/>
          </a:xfrm>
          <a:prstGeom prst="straightConnector1">
            <a:avLst/>
          </a:prstGeom>
          <a:noFill/>
          <a:ln cap="flat" cmpd="sng" w="28575">
            <a:solidFill>
              <a:schemeClr val="dk2"/>
            </a:solidFill>
            <a:prstDash val="solid"/>
            <a:round/>
            <a:headEnd len="med" w="med" type="none"/>
            <a:tailEnd len="med" w="med" type="triangle"/>
          </a:ln>
        </p:spPr>
      </p:cxnSp>
      <p:cxnSp>
        <p:nvCxnSpPr>
          <p:cNvPr id="255" name="Google Shape;255;p28"/>
          <p:cNvCxnSpPr/>
          <p:nvPr/>
        </p:nvCxnSpPr>
        <p:spPr>
          <a:xfrm>
            <a:off x="3858363" y="3825917"/>
            <a:ext cx="0" cy="349200"/>
          </a:xfrm>
          <a:prstGeom prst="straightConnector1">
            <a:avLst/>
          </a:prstGeom>
          <a:noFill/>
          <a:ln cap="flat" cmpd="sng" w="28575">
            <a:solidFill>
              <a:schemeClr val="dk2"/>
            </a:solidFill>
            <a:prstDash val="solid"/>
            <a:round/>
            <a:headEnd len="med" w="med" type="none"/>
            <a:tailEnd len="med" w="med" type="triangle"/>
          </a:ln>
        </p:spPr>
      </p:cxnSp>
      <p:cxnSp>
        <p:nvCxnSpPr>
          <p:cNvPr id="256" name="Google Shape;256;p28"/>
          <p:cNvCxnSpPr/>
          <p:nvPr/>
        </p:nvCxnSpPr>
        <p:spPr>
          <a:xfrm>
            <a:off x="4678783" y="3821066"/>
            <a:ext cx="0" cy="349200"/>
          </a:xfrm>
          <a:prstGeom prst="straightConnector1">
            <a:avLst/>
          </a:prstGeom>
          <a:noFill/>
          <a:ln cap="flat" cmpd="sng" w="28575">
            <a:solidFill>
              <a:schemeClr val="dk2"/>
            </a:solidFill>
            <a:prstDash val="solid"/>
            <a:round/>
            <a:headEnd len="med" w="med" type="none"/>
            <a:tailEnd len="med" w="med" type="triangle"/>
          </a:ln>
        </p:spPr>
      </p:cxnSp>
      <p:cxnSp>
        <p:nvCxnSpPr>
          <p:cNvPr id="257" name="Google Shape;257;p28"/>
          <p:cNvCxnSpPr/>
          <p:nvPr/>
        </p:nvCxnSpPr>
        <p:spPr>
          <a:xfrm>
            <a:off x="5589333" y="3817662"/>
            <a:ext cx="0" cy="349200"/>
          </a:xfrm>
          <a:prstGeom prst="straightConnector1">
            <a:avLst/>
          </a:prstGeom>
          <a:noFill/>
          <a:ln cap="flat" cmpd="sng" w="28575">
            <a:solidFill>
              <a:schemeClr val="dk2"/>
            </a:solidFill>
            <a:prstDash val="solid"/>
            <a:round/>
            <a:headEnd len="med" w="med" type="none"/>
            <a:tailEnd len="med" w="med" type="triangle"/>
          </a:ln>
        </p:spPr>
      </p:cxnSp>
      <p:cxnSp>
        <p:nvCxnSpPr>
          <p:cNvPr id="258" name="Google Shape;258;p28"/>
          <p:cNvCxnSpPr/>
          <p:nvPr/>
        </p:nvCxnSpPr>
        <p:spPr>
          <a:xfrm>
            <a:off x="6514590" y="3811406"/>
            <a:ext cx="0" cy="349200"/>
          </a:xfrm>
          <a:prstGeom prst="straightConnector1">
            <a:avLst/>
          </a:prstGeom>
          <a:noFill/>
          <a:ln cap="flat" cmpd="sng" w="28575">
            <a:solidFill>
              <a:schemeClr val="dk2"/>
            </a:solidFill>
            <a:prstDash val="solid"/>
            <a:round/>
            <a:headEnd len="med" w="med" type="none"/>
            <a:tailEnd len="med" w="med" type="triangle"/>
          </a:ln>
        </p:spPr>
      </p:cxnSp>
      <p:sp>
        <p:nvSpPr>
          <p:cNvPr id="259" name="Google Shape;259;p28"/>
          <p:cNvSpPr/>
          <p:nvPr/>
        </p:nvSpPr>
        <p:spPr>
          <a:xfrm>
            <a:off x="2241254" y="1030700"/>
            <a:ext cx="4549226" cy="68679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L I S T E N</a:t>
            </a:r>
          </a:p>
        </p:txBody>
      </p:sp>
      <p:cxnSp>
        <p:nvCxnSpPr>
          <p:cNvPr id="260" name="Google Shape;260;p28"/>
          <p:cNvCxnSpPr/>
          <p:nvPr/>
        </p:nvCxnSpPr>
        <p:spPr>
          <a:xfrm>
            <a:off x="2473475" y="1867657"/>
            <a:ext cx="0" cy="360300"/>
          </a:xfrm>
          <a:prstGeom prst="straightConnector1">
            <a:avLst/>
          </a:prstGeom>
          <a:noFill/>
          <a:ln cap="flat" cmpd="sng" w="28575">
            <a:solidFill>
              <a:schemeClr val="dk2"/>
            </a:solidFill>
            <a:prstDash val="solid"/>
            <a:round/>
            <a:headEnd len="med" w="med" type="none"/>
            <a:tailEnd len="med" w="med" type="triangle"/>
          </a:ln>
        </p:spPr>
      </p:cxnSp>
      <p:sp>
        <p:nvSpPr>
          <p:cNvPr id="261" name="Google Shape;261;p28"/>
          <p:cNvSpPr/>
          <p:nvPr/>
        </p:nvSpPr>
        <p:spPr>
          <a:xfrm>
            <a:off x="2225950" y="2334891"/>
            <a:ext cx="4485195" cy="39730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76 73  83   84  69   78</a:t>
            </a:r>
          </a:p>
        </p:txBody>
      </p:sp>
      <p:cxnSp>
        <p:nvCxnSpPr>
          <p:cNvPr id="262" name="Google Shape;262;p28"/>
          <p:cNvCxnSpPr/>
          <p:nvPr/>
        </p:nvCxnSpPr>
        <p:spPr>
          <a:xfrm>
            <a:off x="3065351" y="1867657"/>
            <a:ext cx="0" cy="360300"/>
          </a:xfrm>
          <a:prstGeom prst="straightConnector1">
            <a:avLst/>
          </a:prstGeom>
          <a:noFill/>
          <a:ln cap="flat" cmpd="sng" w="28575">
            <a:solidFill>
              <a:schemeClr val="dk2"/>
            </a:solidFill>
            <a:prstDash val="solid"/>
            <a:round/>
            <a:headEnd len="med" w="med" type="none"/>
            <a:tailEnd len="med" w="med" type="triangle"/>
          </a:ln>
        </p:spPr>
      </p:cxnSp>
      <p:cxnSp>
        <p:nvCxnSpPr>
          <p:cNvPr id="263" name="Google Shape;263;p28"/>
          <p:cNvCxnSpPr/>
          <p:nvPr/>
        </p:nvCxnSpPr>
        <p:spPr>
          <a:xfrm>
            <a:off x="3805195" y="1867657"/>
            <a:ext cx="0" cy="360300"/>
          </a:xfrm>
          <a:prstGeom prst="straightConnector1">
            <a:avLst/>
          </a:prstGeom>
          <a:noFill/>
          <a:ln cap="flat" cmpd="sng" w="28575">
            <a:solidFill>
              <a:schemeClr val="dk2"/>
            </a:solidFill>
            <a:prstDash val="solid"/>
            <a:round/>
            <a:headEnd len="med" w="med" type="none"/>
            <a:tailEnd len="med" w="med" type="triangle"/>
          </a:ln>
        </p:spPr>
      </p:cxnSp>
      <p:cxnSp>
        <p:nvCxnSpPr>
          <p:cNvPr id="264" name="Google Shape;264;p28"/>
          <p:cNvCxnSpPr/>
          <p:nvPr/>
        </p:nvCxnSpPr>
        <p:spPr>
          <a:xfrm>
            <a:off x="4693008" y="1867657"/>
            <a:ext cx="0" cy="360300"/>
          </a:xfrm>
          <a:prstGeom prst="straightConnector1">
            <a:avLst/>
          </a:prstGeom>
          <a:noFill/>
          <a:ln cap="flat" cmpd="sng" w="28575">
            <a:solidFill>
              <a:schemeClr val="dk2"/>
            </a:solidFill>
            <a:prstDash val="solid"/>
            <a:round/>
            <a:headEnd len="med" w="med" type="none"/>
            <a:tailEnd len="med" w="med" type="triangle"/>
          </a:ln>
        </p:spPr>
      </p:cxnSp>
      <p:cxnSp>
        <p:nvCxnSpPr>
          <p:cNvPr id="265" name="Google Shape;265;p28"/>
          <p:cNvCxnSpPr/>
          <p:nvPr/>
        </p:nvCxnSpPr>
        <p:spPr>
          <a:xfrm>
            <a:off x="5591915" y="1874155"/>
            <a:ext cx="0" cy="360300"/>
          </a:xfrm>
          <a:prstGeom prst="straightConnector1">
            <a:avLst/>
          </a:prstGeom>
          <a:noFill/>
          <a:ln cap="flat" cmpd="sng" w="28575">
            <a:solidFill>
              <a:schemeClr val="dk2"/>
            </a:solidFill>
            <a:prstDash val="solid"/>
            <a:round/>
            <a:headEnd len="med" w="med" type="none"/>
            <a:tailEnd len="med" w="med" type="triangle"/>
          </a:ln>
        </p:spPr>
      </p:cxnSp>
      <p:cxnSp>
        <p:nvCxnSpPr>
          <p:cNvPr id="266" name="Google Shape;266;p28"/>
          <p:cNvCxnSpPr/>
          <p:nvPr/>
        </p:nvCxnSpPr>
        <p:spPr>
          <a:xfrm>
            <a:off x="6494510" y="1887720"/>
            <a:ext cx="0" cy="3603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9"/>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Tokenize a word</a:t>
            </a:r>
            <a:endParaRPr/>
          </a:p>
          <a:p>
            <a:pPr indent="0" lvl="0" marL="0" rtl="0" algn="l">
              <a:spcBef>
                <a:spcPts val="0"/>
              </a:spcBef>
              <a:spcAft>
                <a:spcPts val="0"/>
              </a:spcAft>
              <a:buNone/>
            </a:pPr>
            <a:r>
              <a:t/>
            </a:r>
            <a:endParaRPr/>
          </a:p>
        </p:txBody>
      </p:sp>
      <p:sp>
        <p:nvSpPr>
          <p:cNvPr id="272" name="Google Shape;272;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73" name="Google Shape;273;p29"/>
          <p:cNvSpPr/>
          <p:nvPr/>
        </p:nvSpPr>
        <p:spPr>
          <a:xfrm>
            <a:off x="1488779" y="1697450"/>
            <a:ext cx="5647012" cy="85942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I love my dog</a:t>
            </a:r>
          </a:p>
        </p:txBody>
      </p:sp>
      <p:cxnSp>
        <p:nvCxnSpPr>
          <p:cNvPr id="274" name="Google Shape;274;p29"/>
          <p:cNvCxnSpPr/>
          <p:nvPr/>
        </p:nvCxnSpPr>
        <p:spPr>
          <a:xfrm>
            <a:off x="1587650" y="2696332"/>
            <a:ext cx="0" cy="360300"/>
          </a:xfrm>
          <a:prstGeom prst="straightConnector1">
            <a:avLst/>
          </a:prstGeom>
          <a:noFill/>
          <a:ln cap="flat" cmpd="sng" w="28575">
            <a:solidFill>
              <a:schemeClr val="dk2"/>
            </a:solidFill>
            <a:prstDash val="solid"/>
            <a:round/>
            <a:headEnd len="med" w="med" type="none"/>
            <a:tailEnd len="med" w="med" type="triangle"/>
          </a:ln>
        </p:spPr>
      </p:cxnSp>
      <p:sp>
        <p:nvSpPr>
          <p:cNvPr id="275" name="Google Shape;275;p29"/>
          <p:cNvSpPr/>
          <p:nvPr/>
        </p:nvSpPr>
        <p:spPr>
          <a:xfrm>
            <a:off x="1340125" y="3163566"/>
            <a:ext cx="5389773" cy="39730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01     02           03          04</a:t>
            </a:r>
          </a:p>
        </p:txBody>
      </p:sp>
      <p:cxnSp>
        <p:nvCxnSpPr>
          <p:cNvPr id="276" name="Google Shape;276;p29"/>
          <p:cNvCxnSpPr/>
          <p:nvPr/>
        </p:nvCxnSpPr>
        <p:spPr>
          <a:xfrm>
            <a:off x="2789126" y="2696332"/>
            <a:ext cx="0" cy="360300"/>
          </a:xfrm>
          <a:prstGeom prst="straightConnector1">
            <a:avLst/>
          </a:prstGeom>
          <a:noFill/>
          <a:ln cap="flat" cmpd="sng" w="28575">
            <a:solidFill>
              <a:schemeClr val="dk2"/>
            </a:solidFill>
            <a:prstDash val="solid"/>
            <a:round/>
            <a:headEnd len="med" w="med" type="none"/>
            <a:tailEnd len="med" w="med" type="triangle"/>
          </a:ln>
        </p:spPr>
      </p:cxnSp>
      <p:cxnSp>
        <p:nvCxnSpPr>
          <p:cNvPr id="277" name="Google Shape;277;p29"/>
          <p:cNvCxnSpPr/>
          <p:nvPr/>
        </p:nvCxnSpPr>
        <p:spPr>
          <a:xfrm>
            <a:off x="4595770" y="2696332"/>
            <a:ext cx="0" cy="360300"/>
          </a:xfrm>
          <a:prstGeom prst="straightConnector1">
            <a:avLst/>
          </a:prstGeom>
          <a:noFill/>
          <a:ln cap="flat" cmpd="sng" w="28575">
            <a:solidFill>
              <a:schemeClr val="dk2"/>
            </a:solidFill>
            <a:prstDash val="solid"/>
            <a:round/>
            <a:headEnd len="med" w="med" type="none"/>
            <a:tailEnd len="med" w="med" type="triangle"/>
          </a:ln>
        </p:spPr>
      </p:cxnSp>
      <p:cxnSp>
        <p:nvCxnSpPr>
          <p:cNvPr id="278" name="Google Shape;278;p29"/>
          <p:cNvCxnSpPr/>
          <p:nvPr/>
        </p:nvCxnSpPr>
        <p:spPr>
          <a:xfrm>
            <a:off x="6407508" y="2556882"/>
            <a:ext cx="0" cy="3603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0"/>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Tokenize a word</a:t>
            </a:r>
            <a:endParaRPr/>
          </a:p>
          <a:p>
            <a:pPr indent="0" lvl="0" marL="0" rtl="0" algn="l">
              <a:spcBef>
                <a:spcPts val="0"/>
              </a:spcBef>
              <a:spcAft>
                <a:spcPts val="0"/>
              </a:spcAft>
              <a:buNone/>
            </a:pPr>
            <a:r>
              <a:t/>
            </a:r>
            <a:endParaRPr/>
          </a:p>
        </p:txBody>
      </p:sp>
      <p:sp>
        <p:nvSpPr>
          <p:cNvPr id="284" name="Google Shape;284;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85" name="Google Shape;285;p30"/>
          <p:cNvSpPr/>
          <p:nvPr/>
        </p:nvSpPr>
        <p:spPr>
          <a:xfrm>
            <a:off x="2252867" y="3002575"/>
            <a:ext cx="4690781" cy="74950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I love my cat</a:t>
            </a:r>
          </a:p>
        </p:txBody>
      </p:sp>
      <p:cxnSp>
        <p:nvCxnSpPr>
          <p:cNvPr id="286" name="Google Shape;286;p30"/>
          <p:cNvCxnSpPr/>
          <p:nvPr/>
        </p:nvCxnSpPr>
        <p:spPr>
          <a:xfrm>
            <a:off x="2339093" y="3873704"/>
            <a:ext cx="0" cy="314100"/>
          </a:xfrm>
          <a:prstGeom prst="straightConnector1">
            <a:avLst/>
          </a:prstGeom>
          <a:noFill/>
          <a:ln cap="flat" cmpd="sng" w="28575">
            <a:solidFill>
              <a:schemeClr val="dk2"/>
            </a:solidFill>
            <a:prstDash val="solid"/>
            <a:round/>
            <a:headEnd len="med" w="med" type="none"/>
            <a:tailEnd len="med" w="med" type="triangle"/>
          </a:ln>
        </p:spPr>
      </p:cxnSp>
      <p:sp>
        <p:nvSpPr>
          <p:cNvPr id="287" name="Google Shape;287;p30"/>
          <p:cNvSpPr/>
          <p:nvPr/>
        </p:nvSpPr>
        <p:spPr>
          <a:xfrm>
            <a:off x="2123224" y="4281180"/>
            <a:ext cx="4590900" cy="34649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01     02           03         05</a:t>
            </a:r>
          </a:p>
        </p:txBody>
      </p:sp>
      <p:cxnSp>
        <p:nvCxnSpPr>
          <p:cNvPr id="288" name="Google Shape;288;p30"/>
          <p:cNvCxnSpPr/>
          <p:nvPr/>
        </p:nvCxnSpPr>
        <p:spPr>
          <a:xfrm>
            <a:off x="3386911" y="3873704"/>
            <a:ext cx="0" cy="314100"/>
          </a:xfrm>
          <a:prstGeom prst="straightConnector1">
            <a:avLst/>
          </a:prstGeom>
          <a:noFill/>
          <a:ln cap="flat" cmpd="sng" w="28575">
            <a:solidFill>
              <a:schemeClr val="dk2"/>
            </a:solidFill>
            <a:prstDash val="solid"/>
            <a:round/>
            <a:headEnd len="med" w="med" type="none"/>
            <a:tailEnd len="med" w="med" type="triangle"/>
          </a:ln>
        </p:spPr>
      </p:cxnSp>
      <p:cxnSp>
        <p:nvCxnSpPr>
          <p:cNvPr id="289" name="Google Shape;289;p30"/>
          <p:cNvCxnSpPr/>
          <p:nvPr/>
        </p:nvCxnSpPr>
        <p:spPr>
          <a:xfrm>
            <a:off x="4962502" y="3873704"/>
            <a:ext cx="0" cy="314100"/>
          </a:xfrm>
          <a:prstGeom prst="straightConnector1">
            <a:avLst/>
          </a:prstGeom>
          <a:noFill/>
          <a:ln cap="flat" cmpd="sng" w="28575">
            <a:solidFill>
              <a:schemeClr val="dk2"/>
            </a:solidFill>
            <a:prstDash val="solid"/>
            <a:round/>
            <a:headEnd len="med" w="med" type="none"/>
            <a:tailEnd len="med" w="med" type="triangle"/>
          </a:ln>
        </p:spPr>
      </p:cxnSp>
      <p:cxnSp>
        <p:nvCxnSpPr>
          <p:cNvPr id="290" name="Google Shape;290;p30"/>
          <p:cNvCxnSpPr/>
          <p:nvPr/>
        </p:nvCxnSpPr>
        <p:spPr>
          <a:xfrm>
            <a:off x="6466335" y="3904489"/>
            <a:ext cx="0" cy="314100"/>
          </a:xfrm>
          <a:prstGeom prst="straightConnector1">
            <a:avLst/>
          </a:prstGeom>
          <a:noFill/>
          <a:ln cap="flat" cmpd="sng" w="28575">
            <a:solidFill>
              <a:schemeClr val="dk2"/>
            </a:solidFill>
            <a:prstDash val="solid"/>
            <a:round/>
            <a:headEnd len="med" w="med" type="none"/>
            <a:tailEnd len="med" w="med" type="triangle"/>
          </a:ln>
        </p:spPr>
      </p:cxnSp>
      <p:sp>
        <p:nvSpPr>
          <p:cNvPr id="291" name="Google Shape;291;p30"/>
          <p:cNvSpPr/>
          <p:nvPr/>
        </p:nvSpPr>
        <p:spPr>
          <a:xfrm>
            <a:off x="2306317" y="954500"/>
            <a:ext cx="4924809" cy="74950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I love my dog</a:t>
            </a:r>
          </a:p>
        </p:txBody>
      </p:sp>
      <p:cxnSp>
        <p:nvCxnSpPr>
          <p:cNvPr id="292" name="Google Shape;292;p30"/>
          <p:cNvCxnSpPr/>
          <p:nvPr/>
        </p:nvCxnSpPr>
        <p:spPr>
          <a:xfrm>
            <a:off x="2392543" y="1825629"/>
            <a:ext cx="0" cy="314100"/>
          </a:xfrm>
          <a:prstGeom prst="straightConnector1">
            <a:avLst/>
          </a:prstGeom>
          <a:noFill/>
          <a:ln cap="flat" cmpd="sng" w="28575">
            <a:solidFill>
              <a:schemeClr val="dk2"/>
            </a:solidFill>
            <a:prstDash val="solid"/>
            <a:round/>
            <a:headEnd len="med" w="med" type="none"/>
            <a:tailEnd len="med" w="med" type="triangle"/>
          </a:ln>
        </p:spPr>
      </p:cxnSp>
      <p:sp>
        <p:nvSpPr>
          <p:cNvPr id="293" name="Google Shape;293;p30"/>
          <p:cNvSpPr/>
          <p:nvPr/>
        </p:nvSpPr>
        <p:spPr>
          <a:xfrm>
            <a:off x="2176674" y="2233105"/>
            <a:ext cx="4700468" cy="34649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01     02           03          04</a:t>
            </a:r>
          </a:p>
        </p:txBody>
      </p:sp>
      <p:cxnSp>
        <p:nvCxnSpPr>
          <p:cNvPr id="294" name="Google Shape;294;p30"/>
          <p:cNvCxnSpPr/>
          <p:nvPr/>
        </p:nvCxnSpPr>
        <p:spPr>
          <a:xfrm>
            <a:off x="3440361" y="1825629"/>
            <a:ext cx="0" cy="314100"/>
          </a:xfrm>
          <a:prstGeom prst="straightConnector1">
            <a:avLst/>
          </a:prstGeom>
          <a:noFill/>
          <a:ln cap="flat" cmpd="sng" w="28575">
            <a:solidFill>
              <a:schemeClr val="dk2"/>
            </a:solidFill>
            <a:prstDash val="solid"/>
            <a:round/>
            <a:headEnd len="med" w="med" type="none"/>
            <a:tailEnd len="med" w="med" type="triangle"/>
          </a:ln>
        </p:spPr>
      </p:cxnSp>
      <p:cxnSp>
        <p:nvCxnSpPr>
          <p:cNvPr id="295" name="Google Shape;295;p30"/>
          <p:cNvCxnSpPr/>
          <p:nvPr/>
        </p:nvCxnSpPr>
        <p:spPr>
          <a:xfrm>
            <a:off x="5015952" y="1825629"/>
            <a:ext cx="0" cy="314100"/>
          </a:xfrm>
          <a:prstGeom prst="straightConnector1">
            <a:avLst/>
          </a:prstGeom>
          <a:noFill/>
          <a:ln cap="flat" cmpd="sng" w="28575">
            <a:solidFill>
              <a:schemeClr val="dk2"/>
            </a:solidFill>
            <a:prstDash val="solid"/>
            <a:round/>
            <a:headEnd len="med" w="med" type="none"/>
            <a:tailEnd len="med" w="med" type="triangle"/>
          </a:ln>
        </p:spPr>
      </p:cxnSp>
      <p:cxnSp>
        <p:nvCxnSpPr>
          <p:cNvPr id="296" name="Google Shape;296;p30"/>
          <p:cNvCxnSpPr/>
          <p:nvPr/>
        </p:nvCxnSpPr>
        <p:spPr>
          <a:xfrm>
            <a:off x="6595985" y="1856414"/>
            <a:ext cx="0" cy="3141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1"/>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Tokenize a word - </a:t>
            </a:r>
            <a:r>
              <a:rPr lang="en"/>
              <a:t>not enough? Problem?</a:t>
            </a:r>
            <a:endParaRPr/>
          </a:p>
          <a:p>
            <a:pPr indent="0" lvl="0" marL="0" rtl="0" algn="l">
              <a:spcBef>
                <a:spcPts val="0"/>
              </a:spcBef>
              <a:spcAft>
                <a:spcPts val="0"/>
              </a:spcAft>
              <a:buNone/>
            </a:pPr>
            <a:r>
              <a:t/>
            </a:r>
            <a:endParaRPr/>
          </a:p>
        </p:txBody>
      </p:sp>
      <p:sp>
        <p:nvSpPr>
          <p:cNvPr id="302" name="Google Shape;302;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03" name="Google Shape;303;p31"/>
          <p:cNvSpPr/>
          <p:nvPr/>
        </p:nvSpPr>
        <p:spPr>
          <a:xfrm>
            <a:off x="2252876" y="3002575"/>
            <a:ext cx="4700472" cy="7495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I like my cat</a:t>
            </a:r>
          </a:p>
        </p:txBody>
      </p:sp>
      <p:cxnSp>
        <p:nvCxnSpPr>
          <p:cNvPr id="304" name="Google Shape;304;p31"/>
          <p:cNvCxnSpPr/>
          <p:nvPr/>
        </p:nvCxnSpPr>
        <p:spPr>
          <a:xfrm>
            <a:off x="2339093" y="3873704"/>
            <a:ext cx="0" cy="314100"/>
          </a:xfrm>
          <a:prstGeom prst="straightConnector1">
            <a:avLst/>
          </a:prstGeom>
          <a:noFill/>
          <a:ln cap="flat" cmpd="sng" w="28575">
            <a:solidFill>
              <a:schemeClr val="dk2"/>
            </a:solidFill>
            <a:prstDash val="solid"/>
            <a:round/>
            <a:headEnd len="med" w="med" type="none"/>
            <a:tailEnd len="med" w="med" type="triangle"/>
          </a:ln>
        </p:spPr>
      </p:cxnSp>
      <p:sp>
        <p:nvSpPr>
          <p:cNvPr id="305" name="Google Shape;305;p31"/>
          <p:cNvSpPr/>
          <p:nvPr/>
        </p:nvSpPr>
        <p:spPr>
          <a:xfrm>
            <a:off x="2123224" y="4281180"/>
            <a:ext cx="4588871" cy="34649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01     05           03         06</a:t>
            </a:r>
          </a:p>
        </p:txBody>
      </p:sp>
      <p:cxnSp>
        <p:nvCxnSpPr>
          <p:cNvPr id="306" name="Google Shape;306;p31"/>
          <p:cNvCxnSpPr/>
          <p:nvPr/>
        </p:nvCxnSpPr>
        <p:spPr>
          <a:xfrm>
            <a:off x="3386911" y="3873704"/>
            <a:ext cx="0" cy="314100"/>
          </a:xfrm>
          <a:prstGeom prst="straightConnector1">
            <a:avLst/>
          </a:prstGeom>
          <a:noFill/>
          <a:ln cap="flat" cmpd="sng" w="28575">
            <a:solidFill>
              <a:schemeClr val="dk2"/>
            </a:solidFill>
            <a:prstDash val="solid"/>
            <a:round/>
            <a:headEnd len="med" w="med" type="none"/>
            <a:tailEnd len="med" w="med" type="triangle"/>
          </a:ln>
        </p:spPr>
      </p:cxnSp>
      <p:cxnSp>
        <p:nvCxnSpPr>
          <p:cNvPr id="307" name="Google Shape;307;p31"/>
          <p:cNvCxnSpPr/>
          <p:nvPr/>
        </p:nvCxnSpPr>
        <p:spPr>
          <a:xfrm>
            <a:off x="4962502" y="3873704"/>
            <a:ext cx="0" cy="314100"/>
          </a:xfrm>
          <a:prstGeom prst="straightConnector1">
            <a:avLst/>
          </a:prstGeom>
          <a:noFill/>
          <a:ln cap="flat" cmpd="sng" w="28575">
            <a:solidFill>
              <a:schemeClr val="dk2"/>
            </a:solidFill>
            <a:prstDash val="solid"/>
            <a:round/>
            <a:headEnd len="med" w="med" type="none"/>
            <a:tailEnd len="med" w="med" type="triangle"/>
          </a:ln>
        </p:spPr>
      </p:cxnSp>
      <p:cxnSp>
        <p:nvCxnSpPr>
          <p:cNvPr id="308" name="Google Shape;308;p31"/>
          <p:cNvCxnSpPr/>
          <p:nvPr/>
        </p:nvCxnSpPr>
        <p:spPr>
          <a:xfrm>
            <a:off x="6466335" y="3904489"/>
            <a:ext cx="0" cy="314100"/>
          </a:xfrm>
          <a:prstGeom prst="straightConnector1">
            <a:avLst/>
          </a:prstGeom>
          <a:noFill/>
          <a:ln cap="flat" cmpd="sng" w="28575">
            <a:solidFill>
              <a:schemeClr val="dk2"/>
            </a:solidFill>
            <a:prstDash val="solid"/>
            <a:round/>
            <a:headEnd len="med" w="med" type="none"/>
            <a:tailEnd len="med" w="med" type="triangle"/>
          </a:ln>
        </p:spPr>
      </p:cxnSp>
      <p:sp>
        <p:nvSpPr>
          <p:cNvPr id="309" name="Google Shape;309;p31"/>
          <p:cNvSpPr/>
          <p:nvPr/>
        </p:nvSpPr>
        <p:spPr>
          <a:xfrm>
            <a:off x="2306317" y="954500"/>
            <a:ext cx="4924809" cy="74950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I love my dog</a:t>
            </a:r>
          </a:p>
        </p:txBody>
      </p:sp>
      <p:cxnSp>
        <p:nvCxnSpPr>
          <p:cNvPr id="310" name="Google Shape;310;p31"/>
          <p:cNvCxnSpPr/>
          <p:nvPr/>
        </p:nvCxnSpPr>
        <p:spPr>
          <a:xfrm>
            <a:off x="2392543" y="1825629"/>
            <a:ext cx="0" cy="314100"/>
          </a:xfrm>
          <a:prstGeom prst="straightConnector1">
            <a:avLst/>
          </a:prstGeom>
          <a:noFill/>
          <a:ln cap="flat" cmpd="sng" w="28575">
            <a:solidFill>
              <a:schemeClr val="dk2"/>
            </a:solidFill>
            <a:prstDash val="solid"/>
            <a:round/>
            <a:headEnd len="med" w="med" type="none"/>
            <a:tailEnd len="med" w="med" type="triangle"/>
          </a:ln>
        </p:spPr>
      </p:cxnSp>
      <p:sp>
        <p:nvSpPr>
          <p:cNvPr id="311" name="Google Shape;311;p31"/>
          <p:cNvSpPr/>
          <p:nvPr/>
        </p:nvSpPr>
        <p:spPr>
          <a:xfrm>
            <a:off x="2176674" y="2233105"/>
            <a:ext cx="4700468" cy="34649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01     02           03          04</a:t>
            </a:r>
          </a:p>
        </p:txBody>
      </p:sp>
      <p:cxnSp>
        <p:nvCxnSpPr>
          <p:cNvPr id="312" name="Google Shape;312;p31"/>
          <p:cNvCxnSpPr/>
          <p:nvPr/>
        </p:nvCxnSpPr>
        <p:spPr>
          <a:xfrm>
            <a:off x="3440361" y="1825629"/>
            <a:ext cx="0" cy="314100"/>
          </a:xfrm>
          <a:prstGeom prst="straightConnector1">
            <a:avLst/>
          </a:prstGeom>
          <a:noFill/>
          <a:ln cap="flat" cmpd="sng" w="28575">
            <a:solidFill>
              <a:schemeClr val="dk2"/>
            </a:solidFill>
            <a:prstDash val="solid"/>
            <a:round/>
            <a:headEnd len="med" w="med" type="none"/>
            <a:tailEnd len="med" w="med" type="triangle"/>
          </a:ln>
        </p:spPr>
      </p:cxnSp>
      <p:cxnSp>
        <p:nvCxnSpPr>
          <p:cNvPr id="313" name="Google Shape;313;p31"/>
          <p:cNvCxnSpPr/>
          <p:nvPr/>
        </p:nvCxnSpPr>
        <p:spPr>
          <a:xfrm>
            <a:off x="5015952" y="1825629"/>
            <a:ext cx="0" cy="314100"/>
          </a:xfrm>
          <a:prstGeom prst="straightConnector1">
            <a:avLst/>
          </a:prstGeom>
          <a:noFill/>
          <a:ln cap="flat" cmpd="sng" w="28575">
            <a:solidFill>
              <a:schemeClr val="dk2"/>
            </a:solidFill>
            <a:prstDash val="solid"/>
            <a:round/>
            <a:headEnd len="med" w="med" type="none"/>
            <a:tailEnd len="med" w="med" type="triangle"/>
          </a:ln>
        </p:spPr>
      </p:cxnSp>
      <p:cxnSp>
        <p:nvCxnSpPr>
          <p:cNvPr id="314" name="Google Shape;314;p31"/>
          <p:cNvCxnSpPr/>
          <p:nvPr/>
        </p:nvCxnSpPr>
        <p:spPr>
          <a:xfrm>
            <a:off x="6595985" y="1856414"/>
            <a:ext cx="0" cy="3141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2"/>
          <p:cNvSpPr/>
          <p:nvPr/>
        </p:nvSpPr>
        <p:spPr>
          <a:xfrm rot="-4601809">
            <a:off x="3793571" y="2614907"/>
            <a:ext cx="2371538" cy="352045"/>
          </a:xfrm>
          <a:prstGeom prst="right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
          <p:cNvSpPr txBox="1"/>
          <p:nvPr>
            <p:ph type="title"/>
          </p:nvPr>
        </p:nvSpPr>
        <p:spPr>
          <a:xfrm>
            <a:off x="296125" y="17685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Embedding Vector</a:t>
            </a:r>
            <a:endParaRPr/>
          </a:p>
        </p:txBody>
      </p:sp>
      <p:sp>
        <p:nvSpPr>
          <p:cNvPr id="321" name="Google Shape;321;p32"/>
          <p:cNvSpPr txBox="1"/>
          <p:nvPr>
            <p:ph idx="1" type="body"/>
          </p:nvPr>
        </p:nvSpPr>
        <p:spPr>
          <a:xfrm>
            <a:off x="436800" y="1492400"/>
            <a:ext cx="8278800" cy="29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22" name="Google Shape;322;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grpSp>
        <p:nvGrpSpPr>
          <p:cNvPr id="323" name="Google Shape;323;p32"/>
          <p:cNvGrpSpPr/>
          <p:nvPr/>
        </p:nvGrpSpPr>
        <p:grpSpPr>
          <a:xfrm>
            <a:off x="4572003" y="1736300"/>
            <a:ext cx="2353322" cy="2282357"/>
            <a:chOff x="4572003" y="1736300"/>
            <a:chExt cx="2353322" cy="2282357"/>
          </a:xfrm>
        </p:grpSpPr>
        <p:sp>
          <p:nvSpPr>
            <p:cNvPr id="324" name="Google Shape;324;p32"/>
            <p:cNvSpPr/>
            <p:nvPr/>
          </p:nvSpPr>
          <p:spPr>
            <a:xfrm rot="-2905238">
              <a:off x="4304900" y="2838792"/>
              <a:ext cx="2371406" cy="352130"/>
            </a:xfrm>
            <a:prstGeom prs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2"/>
            <p:cNvSpPr txBox="1"/>
            <p:nvPr/>
          </p:nvSpPr>
          <p:spPr>
            <a:xfrm>
              <a:off x="6136925" y="1736300"/>
              <a:ext cx="788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3C47D"/>
                  </a:solidFill>
                </a:rPr>
                <a:t>Okie</a:t>
              </a:r>
              <a:endParaRPr sz="1600">
                <a:solidFill>
                  <a:srgbClr val="93C47D"/>
                </a:solidFill>
              </a:endParaRPr>
            </a:p>
          </p:txBody>
        </p:sp>
      </p:grpSp>
      <p:grpSp>
        <p:nvGrpSpPr>
          <p:cNvPr id="326" name="Google Shape;326;p32"/>
          <p:cNvGrpSpPr/>
          <p:nvPr/>
        </p:nvGrpSpPr>
        <p:grpSpPr>
          <a:xfrm>
            <a:off x="2491173" y="1468300"/>
            <a:ext cx="2349907" cy="2567093"/>
            <a:chOff x="2491173" y="1468300"/>
            <a:chExt cx="2349907" cy="2567093"/>
          </a:xfrm>
        </p:grpSpPr>
        <p:sp>
          <p:nvSpPr>
            <p:cNvPr id="327" name="Google Shape;327;p32"/>
            <p:cNvSpPr/>
            <p:nvPr/>
          </p:nvSpPr>
          <p:spPr>
            <a:xfrm rot="-7055952">
              <a:off x="2950263" y="2727123"/>
              <a:ext cx="2371334" cy="35184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2"/>
            <p:cNvSpPr txBox="1"/>
            <p:nvPr/>
          </p:nvSpPr>
          <p:spPr>
            <a:xfrm>
              <a:off x="2491173" y="1468300"/>
              <a:ext cx="1280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600">
                  <a:solidFill>
                    <a:srgbClr val="E06666"/>
                  </a:solidFill>
                </a:rPr>
                <a:t>Unexciting</a:t>
              </a:r>
              <a:endParaRPr sz="1600">
                <a:solidFill>
                  <a:srgbClr val="E06666"/>
                </a:solidFill>
              </a:endParaRPr>
            </a:p>
          </p:txBody>
        </p:sp>
      </p:grpSp>
      <p:grpSp>
        <p:nvGrpSpPr>
          <p:cNvPr id="329" name="Google Shape;329;p32"/>
          <p:cNvGrpSpPr/>
          <p:nvPr/>
        </p:nvGrpSpPr>
        <p:grpSpPr>
          <a:xfrm>
            <a:off x="4668725" y="3670600"/>
            <a:ext cx="3270800" cy="431100"/>
            <a:chOff x="4668725" y="3670600"/>
            <a:chExt cx="3270800" cy="431100"/>
          </a:xfrm>
        </p:grpSpPr>
        <p:sp>
          <p:nvSpPr>
            <p:cNvPr id="330" name="Google Shape;330;p32"/>
            <p:cNvSpPr/>
            <p:nvPr/>
          </p:nvSpPr>
          <p:spPr>
            <a:xfrm>
              <a:off x="4668725" y="3710350"/>
              <a:ext cx="2409000" cy="351600"/>
            </a:xfrm>
            <a:prstGeom prst="rightArrow">
              <a:avLst>
                <a:gd fmla="val 50000" name="adj1"/>
                <a:gd fmla="val 50000" name="adj2"/>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4E13"/>
                </a:solidFill>
              </a:endParaRPr>
            </a:p>
          </p:txBody>
        </p:sp>
        <p:sp>
          <p:nvSpPr>
            <p:cNvPr id="331" name="Google Shape;331;p32"/>
            <p:cNvSpPr txBox="1"/>
            <p:nvPr/>
          </p:nvSpPr>
          <p:spPr>
            <a:xfrm>
              <a:off x="7151125" y="3670600"/>
              <a:ext cx="788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8761D"/>
                  </a:solidFill>
                </a:rPr>
                <a:t>Good </a:t>
              </a:r>
              <a:endParaRPr sz="1600">
                <a:solidFill>
                  <a:srgbClr val="38761D"/>
                </a:solidFill>
              </a:endParaRPr>
            </a:p>
          </p:txBody>
        </p:sp>
      </p:grpSp>
      <p:grpSp>
        <p:nvGrpSpPr>
          <p:cNvPr id="332" name="Google Shape;332;p32"/>
          <p:cNvGrpSpPr/>
          <p:nvPr/>
        </p:nvGrpSpPr>
        <p:grpSpPr>
          <a:xfrm>
            <a:off x="1629552" y="3678112"/>
            <a:ext cx="3039173" cy="431100"/>
            <a:chOff x="1629552" y="3678112"/>
            <a:chExt cx="3039173" cy="431100"/>
          </a:xfrm>
        </p:grpSpPr>
        <p:sp>
          <p:nvSpPr>
            <p:cNvPr id="333" name="Google Shape;333;p32"/>
            <p:cNvSpPr/>
            <p:nvPr/>
          </p:nvSpPr>
          <p:spPr>
            <a:xfrm rot="10800000">
              <a:off x="2242025" y="3710350"/>
              <a:ext cx="2426700" cy="3516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txBox="1"/>
            <p:nvPr/>
          </p:nvSpPr>
          <p:spPr>
            <a:xfrm>
              <a:off x="1629552" y="3678112"/>
              <a:ext cx="61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0000"/>
                  </a:solidFill>
                </a:rPr>
                <a:t>Bad</a:t>
              </a:r>
              <a:endParaRPr sz="1600">
                <a:solidFill>
                  <a:srgbClr val="FF0000"/>
                </a:solidFill>
              </a:endParaRPr>
            </a:p>
          </p:txBody>
        </p:sp>
      </p:grpSp>
      <p:grpSp>
        <p:nvGrpSpPr>
          <p:cNvPr id="335" name="Google Shape;335;p32"/>
          <p:cNvGrpSpPr/>
          <p:nvPr/>
        </p:nvGrpSpPr>
        <p:grpSpPr>
          <a:xfrm>
            <a:off x="1990000" y="1119565"/>
            <a:ext cx="5879110" cy="3342700"/>
            <a:chOff x="1990000" y="1119565"/>
            <a:chExt cx="5879110" cy="3342700"/>
          </a:xfrm>
        </p:grpSpPr>
        <p:cxnSp>
          <p:nvCxnSpPr>
            <p:cNvPr id="336" name="Google Shape;336;p32"/>
            <p:cNvCxnSpPr/>
            <p:nvPr/>
          </p:nvCxnSpPr>
          <p:spPr>
            <a:xfrm rot="10800000">
              <a:off x="4668725" y="1427350"/>
              <a:ext cx="0" cy="2839800"/>
            </a:xfrm>
            <a:prstGeom prst="straightConnector1">
              <a:avLst/>
            </a:prstGeom>
            <a:noFill/>
            <a:ln cap="flat" cmpd="sng" w="38100">
              <a:solidFill>
                <a:schemeClr val="dk2"/>
              </a:solidFill>
              <a:prstDash val="solid"/>
              <a:round/>
              <a:headEnd len="med" w="med" type="none"/>
              <a:tailEnd len="med" w="med" type="triangle"/>
            </a:ln>
          </p:spPr>
        </p:cxnSp>
        <p:cxnSp>
          <p:nvCxnSpPr>
            <p:cNvPr id="337" name="Google Shape;337;p32"/>
            <p:cNvCxnSpPr/>
            <p:nvPr/>
          </p:nvCxnSpPr>
          <p:spPr>
            <a:xfrm>
              <a:off x="1990000" y="4258400"/>
              <a:ext cx="5583000" cy="0"/>
            </a:xfrm>
            <a:prstGeom prst="straightConnector1">
              <a:avLst/>
            </a:prstGeom>
            <a:noFill/>
            <a:ln cap="flat" cmpd="sng" w="38100">
              <a:solidFill>
                <a:schemeClr val="dk2"/>
              </a:solidFill>
              <a:prstDash val="solid"/>
              <a:round/>
              <a:headEnd len="med" w="med" type="none"/>
              <a:tailEnd len="med" w="med" type="triangle"/>
            </a:ln>
          </p:spPr>
        </p:cxnSp>
        <p:sp>
          <p:nvSpPr>
            <p:cNvPr id="338" name="Google Shape;338;p32"/>
            <p:cNvSpPr txBox="1"/>
            <p:nvPr/>
          </p:nvSpPr>
          <p:spPr>
            <a:xfrm>
              <a:off x="4516304" y="1119565"/>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a:t>
              </a:r>
              <a:endParaRPr/>
            </a:p>
          </p:txBody>
        </p:sp>
        <p:sp>
          <p:nvSpPr>
            <p:cNvPr id="339" name="Google Shape;339;p32"/>
            <p:cNvSpPr txBox="1"/>
            <p:nvPr/>
          </p:nvSpPr>
          <p:spPr>
            <a:xfrm>
              <a:off x="7526210" y="4062065"/>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grpSp>
      <p:grpSp>
        <p:nvGrpSpPr>
          <p:cNvPr id="340" name="Google Shape;340;p32"/>
          <p:cNvGrpSpPr/>
          <p:nvPr/>
        </p:nvGrpSpPr>
        <p:grpSpPr>
          <a:xfrm>
            <a:off x="1016999" y="1468300"/>
            <a:ext cx="7539776" cy="2640900"/>
            <a:chOff x="1016999" y="1468300"/>
            <a:chExt cx="7539776" cy="2640900"/>
          </a:xfrm>
        </p:grpSpPr>
        <p:sp>
          <p:nvSpPr>
            <p:cNvPr id="341" name="Google Shape;341;p32"/>
            <p:cNvSpPr txBox="1"/>
            <p:nvPr/>
          </p:nvSpPr>
          <p:spPr>
            <a:xfrm>
              <a:off x="7768375" y="3670600"/>
              <a:ext cx="788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8761D"/>
                  </a:solidFill>
                </a:rPr>
                <a:t>[1, 0]</a:t>
              </a:r>
              <a:endParaRPr sz="1600">
                <a:solidFill>
                  <a:srgbClr val="38761D"/>
                </a:solidFill>
              </a:endParaRPr>
            </a:p>
          </p:txBody>
        </p:sp>
        <p:sp>
          <p:nvSpPr>
            <p:cNvPr id="342" name="Google Shape;342;p32"/>
            <p:cNvSpPr txBox="1"/>
            <p:nvPr/>
          </p:nvSpPr>
          <p:spPr>
            <a:xfrm>
              <a:off x="6631125" y="1736300"/>
              <a:ext cx="100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3C47D"/>
                  </a:solidFill>
                </a:rPr>
                <a:t>[0.7, 0.6]</a:t>
              </a:r>
              <a:endParaRPr sz="1600">
                <a:solidFill>
                  <a:srgbClr val="93C47D"/>
                </a:solidFill>
              </a:endParaRPr>
            </a:p>
          </p:txBody>
        </p:sp>
        <p:sp>
          <p:nvSpPr>
            <p:cNvPr id="343" name="Google Shape;343;p32"/>
            <p:cNvSpPr txBox="1"/>
            <p:nvPr/>
          </p:nvSpPr>
          <p:spPr>
            <a:xfrm>
              <a:off x="3502698" y="1468300"/>
              <a:ext cx="1280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600">
                  <a:solidFill>
                    <a:srgbClr val="E06666"/>
                  </a:solidFill>
                </a:rPr>
                <a:t>[-0.</a:t>
              </a:r>
              <a:r>
                <a:rPr lang="en" sz="1600">
                  <a:solidFill>
                    <a:srgbClr val="E06666"/>
                  </a:solidFill>
                </a:rPr>
                <a:t>5</a:t>
              </a:r>
              <a:r>
                <a:rPr lang="en" sz="1600">
                  <a:solidFill>
                    <a:srgbClr val="E06666"/>
                  </a:solidFill>
                </a:rPr>
                <a:t>, 0.8]</a:t>
              </a:r>
              <a:endParaRPr sz="1600">
                <a:solidFill>
                  <a:srgbClr val="E06666"/>
                </a:solidFill>
              </a:endParaRPr>
            </a:p>
          </p:txBody>
        </p:sp>
        <p:sp>
          <p:nvSpPr>
            <p:cNvPr id="344" name="Google Shape;344;p32"/>
            <p:cNvSpPr txBox="1"/>
            <p:nvPr/>
          </p:nvSpPr>
          <p:spPr>
            <a:xfrm>
              <a:off x="1016999" y="3678100"/>
              <a:ext cx="788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0000"/>
                  </a:solidFill>
                </a:rPr>
                <a:t>[-1, 0]</a:t>
              </a:r>
              <a:endParaRPr sz="1600">
                <a:solidFill>
                  <a:srgbClr val="FF0000"/>
                </a:solidFill>
              </a:endParaRPr>
            </a:p>
          </p:txBody>
        </p:sp>
      </p:grpSp>
      <p:sp>
        <p:nvSpPr>
          <p:cNvPr id="345" name="Google Shape;345;p32"/>
          <p:cNvSpPr txBox="1"/>
          <p:nvPr/>
        </p:nvSpPr>
        <p:spPr>
          <a:xfrm>
            <a:off x="242800" y="741800"/>
            <a:ext cx="375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a:t>
            </a:r>
            <a:r>
              <a:rPr lang="en" sz="1600"/>
              <a:t>Okie </a:t>
            </a:r>
            <a:r>
              <a:rPr lang="en" sz="1600"/>
              <a:t>but Unexciting!” - Tom</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3"/>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Word Embedding Vectors</a:t>
            </a:r>
            <a:endParaRPr/>
          </a:p>
        </p:txBody>
      </p:sp>
      <p:sp>
        <p:nvSpPr>
          <p:cNvPr id="351" name="Google Shape;351;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352" name="Google Shape;352;p33"/>
          <p:cNvPicPr preferRelativeResize="0"/>
          <p:nvPr/>
        </p:nvPicPr>
        <p:blipFill>
          <a:blip r:embed="rId3">
            <a:alphaModFix/>
          </a:blip>
          <a:stretch>
            <a:fillRect/>
          </a:stretch>
        </p:blipFill>
        <p:spPr>
          <a:xfrm>
            <a:off x="4200" y="1607817"/>
            <a:ext cx="9144001" cy="272626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4"/>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Relationships</a:t>
            </a:r>
            <a:r>
              <a:rPr lang="en"/>
              <a:t> from Embedding Vectors</a:t>
            </a:r>
            <a:endParaRPr/>
          </a:p>
        </p:txBody>
      </p:sp>
      <p:sp>
        <p:nvSpPr>
          <p:cNvPr id="358" name="Google Shape;358;p34"/>
          <p:cNvSpPr txBox="1"/>
          <p:nvPr>
            <p:ph idx="1" type="body"/>
          </p:nvPr>
        </p:nvSpPr>
        <p:spPr>
          <a:xfrm>
            <a:off x="436800" y="1492400"/>
            <a:ext cx="8278800" cy="29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360" name="Google Shape;360;p34"/>
          <p:cNvPicPr preferRelativeResize="0"/>
          <p:nvPr/>
        </p:nvPicPr>
        <p:blipFill rotWithShape="1">
          <a:blip r:embed="rId3">
            <a:alphaModFix/>
          </a:blip>
          <a:srcRect b="0" l="0" r="0" t="9477"/>
          <a:stretch/>
        </p:blipFill>
        <p:spPr>
          <a:xfrm>
            <a:off x="0" y="907973"/>
            <a:ext cx="4114775" cy="3594852"/>
          </a:xfrm>
          <a:prstGeom prst="rect">
            <a:avLst/>
          </a:prstGeom>
          <a:noFill/>
          <a:ln>
            <a:noFill/>
          </a:ln>
        </p:spPr>
      </p:pic>
      <p:sp>
        <p:nvSpPr>
          <p:cNvPr id="361" name="Google Shape;361;p34"/>
          <p:cNvSpPr txBox="1"/>
          <p:nvPr/>
        </p:nvSpPr>
        <p:spPr>
          <a:xfrm>
            <a:off x="4152550" y="907975"/>
            <a:ext cx="3762900" cy="523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King - Man + Woman = ?</a:t>
            </a:r>
            <a:endParaRPr sz="2200"/>
          </a:p>
        </p:txBody>
      </p:sp>
      <p:sp>
        <p:nvSpPr>
          <p:cNvPr id="362" name="Google Shape;362;p34"/>
          <p:cNvSpPr txBox="1"/>
          <p:nvPr/>
        </p:nvSpPr>
        <p:spPr>
          <a:xfrm>
            <a:off x="4138975" y="903188"/>
            <a:ext cx="3484200" cy="4770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King - Man + Woman = </a:t>
            </a:r>
            <a:r>
              <a:rPr lang="en" sz="1900"/>
              <a:t>Queen</a:t>
            </a:r>
            <a:endParaRPr sz="1900"/>
          </a:p>
        </p:txBody>
      </p:sp>
      <p:pic>
        <p:nvPicPr>
          <p:cNvPr id="363" name="Google Shape;363;p34"/>
          <p:cNvPicPr preferRelativeResize="0"/>
          <p:nvPr/>
        </p:nvPicPr>
        <p:blipFill>
          <a:blip r:embed="rId4">
            <a:alphaModFix/>
          </a:blip>
          <a:stretch>
            <a:fillRect/>
          </a:stretch>
        </p:blipFill>
        <p:spPr>
          <a:xfrm>
            <a:off x="4114400" y="805075"/>
            <a:ext cx="3944775" cy="3944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5"/>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Relationships in </a:t>
            </a:r>
            <a:r>
              <a:rPr lang="en"/>
              <a:t>Word Embedding</a:t>
            </a:r>
            <a:endParaRPr/>
          </a:p>
        </p:txBody>
      </p:sp>
      <p:sp>
        <p:nvSpPr>
          <p:cNvPr id="369" name="Google Shape;36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370" name="Google Shape;370;p35"/>
          <p:cNvPicPr preferRelativeResize="0"/>
          <p:nvPr/>
        </p:nvPicPr>
        <p:blipFill>
          <a:blip r:embed="rId3">
            <a:alphaModFix/>
          </a:blip>
          <a:stretch>
            <a:fillRect/>
          </a:stretch>
        </p:blipFill>
        <p:spPr>
          <a:xfrm>
            <a:off x="371263" y="1485500"/>
            <a:ext cx="8496725" cy="32643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6"/>
          <p:cNvSpPr txBox="1"/>
          <p:nvPr>
            <p:ph type="title"/>
          </p:nvPr>
        </p:nvSpPr>
        <p:spPr>
          <a:xfrm>
            <a:off x="208200" y="124100"/>
            <a:ext cx="71427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Embedding Vectors of 10,000 words for 200 dimensions</a:t>
            </a:r>
            <a:endParaRPr sz="2100"/>
          </a:p>
        </p:txBody>
      </p:sp>
      <p:sp>
        <p:nvSpPr>
          <p:cNvPr id="376" name="Google Shape;376;p36"/>
          <p:cNvSpPr txBox="1"/>
          <p:nvPr>
            <p:ph idx="1" type="body"/>
          </p:nvPr>
        </p:nvSpPr>
        <p:spPr>
          <a:xfrm>
            <a:off x="267475" y="578600"/>
            <a:ext cx="4244700" cy="4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http://projector.tensorflow.org/</a:t>
            </a:r>
            <a:endParaRPr sz="1700"/>
          </a:p>
        </p:txBody>
      </p:sp>
      <p:sp>
        <p:nvSpPr>
          <p:cNvPr id="377" name="Google Shape;377;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378" name="Google Shape;378;p36"/>
          <p:cNvPicPr preferRelativeResize="0"/>
          <p:nvPr/>
        </p:nvPicPr>
        <p:blipFill>
          <a:blip r:embed="rId3">
            <a:alphaModFix/>
          </a:blip>
          <a:stretch>
            <a:fillRect/>
          </a:stretch>
        </p:blipFill>
        <p:spPr>
          <a:xfrm>
            <a:off x="330525" y="952400"/>
            <a:ext cx="8543850" cy="3990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7"/>
          <p:cNvSpPr txBox="1"/>
          <p:nvPr>
            <p:ph type="title"/>
          </p:nvPr>
        </p:nvSpPr>
        <p:spPr>
          <a:xfrm>
            <a:off x="132000" y="479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Embedding Space in Sentiment Analysis </a:t>
            </a:r>
            <a:endParaRPr/>
          </a:p>
        </p:txBody>
      </p:sp>
      <p:sp>
        <p:nvSpPr>
          <p:cNvPr id="384" name="Google Shape;384;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385" name="Google Shape;385;p37"/>
          <p:cNvPicPr preferRelativeResize="0"/>
          <p:nvPr/>
        </p:nvPicPr>
        <p:blipFill rotWithShape="1">
          <a:blip r:embed="rId3">
            <a:alphaModFix/>
          </a:blip>
          <a:srcRect b="15988" l="0" r="0" t="7218"/>
          <a:stretch/>
        </p:blipFill>
        <p:spPr>
          <a:xfrm>
            <a:off x="875125" y="649712"/>
            <a:ext cx="7201849" cy="40038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1"/>
          <p:cNvSpPr txBox="1"/>
          <p:nvPr>
            <p:ph type="ctrTitle"/>
          </p:nvPr>
        </p:nvSpPr>
        <p:spPr>
          <a:xfrm>
            <a:off x="311700" y="3220950"/>
            <a:ext cx="8520600" cy="79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
              <a:t>Sentiment Analysis</a:t>
            </a:r>
            <a:endParaRPr/>
          </a:p>
        </p:txBody>
      </p:sp>
      <p:sp>
        <p:nvSpPr>
          <p:cNvPr id="72" name="Google Shape;72;p11"/>
          <p:cNvSpPr txBox="1"/>
          <p:nvPr>
            <p:ph idx="1" type="subTitle"/>
          </p:nvPr>
        </p:nvSpPr>
        <p:spPr>
          <a:xfrm>
            <a:off x="311700" y="3735500"/>
            <a:ext cx="8520600" cy="79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1800"/>
              <a:t>With Tensorflow</a:t>
            </a:r>
            <a:endParaRPr sz="1800"/>
          </a:p>
          <a:p>
            <a:pPr indent="0" lvl="0" marL="0" rtl="0" algn="ctr">
              <a:lnSpc>
                <a:spcPct val="100000"/>
              </a:lnSpc>
              <a:spcBef>
                <a:spcPts val="0"/>
              </a:spcBef>
              <a:spcAft>
                <a:spcPts val="0"/>
              </a:spcAft>
              <a:buSzPts val="2400"/>
              <a:buNone/>
            </a:pPr>
            <a:r>
              <a:rPr lang="en" sz="1800">
                <a:solidFill>
                  <a:srgbClr val="000000"/>
                </a:solidFill>
              </a:rPr>
              <a:t>Tom Huynh, 2021</a:t>
            </a:r>
            <a:endParaRPr sz="1800">
              <a:solidFill>
                <a:srgbClr val="000000"/>
              </a:solidFill>
            </a:endParaRPr>
          </a:p>
        </p:txBody>
      </p:sp>
      <p:sp>
        <p:nvSpPr>
          <p:cNvPr id="73" name="Google Shape;73;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8"/>
          <p:cNvSpPr txBox="1"/>
          <p:nvPr>
            <p:ph type="title"/>
          </p:nvPr>
        </p:nvSpPr>
        <p:spPr>
          <a:xfrm>
            <a:off x="55800" y="479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Word Embedding in general data</a:t>
            </a:r>
            <a:endParaRPr/>
          </a:p>
        </p:txBody>
      </p:sp>
      <p:sp>
        <p:nvSpPr>
          <p:cNvPr id="391" name="Google Shape;391;p38"/>
          <p:cNvSpPr txBox="1"/>
          <p:nvPr>
            <p:ph idx="1" type="body"/>
          </p:nvPr>
        </p:nvSpPr>
        <p:spPr>
          <a:xfrm>
            <a:off x="436800" y="1492400"/>
            <a:ext cx="8278800" cy="29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393" name="Google Shape;393;p38"/>
          <p:cNvPicPr preferRelativeResize="0"/>
          <p:nvPr/>
        </p:nvPicPr>
        <p:blipFill rotWithShape="1">
          <a:blip r:embed="rId3">
            <a:alphaModFix/>
          </a:blip>
          <a:srcRect b="0" l="0" r="0" t="3549"/>
          <a:stretch/>
        </p:blipFill>
        <p:spPr>
          <a:xfrm>
            <a:off x="298688" y="519250"/>
            <a:ext cx="8555026" cy="4552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99" name="Google Shape;399;p39"/>
          <p:cNvSpPr txBox="1"/>
          <p:nvPr/>
        </p:nvSpPr>
        <p:spPr>
          <a:xfrm>
            <a:off x="0" y="0"/>
            <a:ext cx="6055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EE4D2D"/>
                </a:solidFill>
                <a:latin typeface="Roboto Black"/>
                <a:ea typeface="Roboto Black"/>
                <a:cs typeface="Roboto Black"/>
                <a:sym typeface="Roboto Black"/>
              </a:rPr>
              <a:t>Word Embedding </a:t>
            </a:r>
            <a:r>
              <a:rPr lang="en" sz="2400">
                <a:solidFill>
                  <a:srgbClr val="EE4D2D"/>
                </a:solidFill>
                <a:latin typeface="Roboto Black"/>
                <a:ea typeface="Roboto Black"/>
                <a:cs typeface="Roboto Black"/>
                <a:sym typeface="Roboto Black"/>
              </a:rPr>
              <a:t>in general data</a:t>
            </a:r>
            <a:endParaRPr sz="2400">
              <a:solidFill>
                <a:srgbClr val="EE4D2D"/>
              </a:solidFill>
              <a:latin typeface="Roboto Black"/>
              <a:ea typeface="Roboto Black"/>
              <a:cs typeface="Roboto Black"/>
              <a:sym typeface="Roboto Black"/>
            </a:endParaRPr>
          </a:p>
          <a:p>
            <a:pPr indent="0" lvl="0" marL="0" rtl="0" algn="l">
              <a:spcBef>
                <a:spcPts val="0"/>
              </a:spcBef>
              <a:spcAft>
                <a:spcPts val="0"/>
              </a:spcAft>
              <a:buNone/>
            </a:pPr>
            <a:r>
              <a:t/>
            </a:r>
            <a:endParaRPr sz="2400">
              <a:solidFill>
                <a:srgbClr val="EE4D2D"/>
              </a:solidFill>
              <a:latin typeface="Roboto Black"/>
              <a:ea typeface="Roboto Black"/>
              <a:cs typeface="Roboto Black"/>
              <a:sym typeface="Roboto Black"/>
            </a:endParaRPr>
          </a:p>
        </p:txBody>
      </p:sp>
      <p:pic>
        <p:nvPicPr>
          <p:cNvPr id="400" name="Google Shape;400;p39"/>
          <p:cNvPicPr preferRelativeResize="0"/>
          <p:nvPr/>
        </p:nvPicPr>
        <p:blipFill>
          <a:blip r:embed="rId3">
            <a:alphaModFix/>
          </a:blip>
          <a:stretch>
            <a:fillRect/>
          </a:stretch>
        </p:blipFill>
        <p:spPr>
          <a:xfrm>
            <a:off x="142875" y="437625"/>
            <a:ext cx="8838351" cy="4649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0"/>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The Pipeline of Tokenization and Embedding Layer</a:t>
            </a:r>
            <a:endParaRPr sz="2200"/>
          </a:p>
        </p:txBody>
      </p:sp>
      <p:sp>
        <p:nvSpPr>
          <p:cNvPr id="406" name="Google Shape;406;p40"/>
          <p:cNvSpPr txBox="1"/>
          <p:nvPr>
            <p:ph idx="1" type="body"/>
          </p:nvPr>
        </p:nvSpPr>
        <p:spPr>
          <a:xfrm>
            <a:off x="436800" y="1492400"/>
            <a:ext cx="8278800" cy="29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08" name="Google Shape;408;p40"/>
          <p:cNvPicPr preferRelativeResize="0"/>
          <p:nvPr/>
        </p:nvPicPr>
        <p:blipFill>
          <a:blip r:embed="rId3">
            <a:alphaModFix/>
          </a:blip>
          <a:stretch>
            <a:fillRect/>
          </a:stretch>
        </p:blipFill>
        <p:spPr>
          <a:xfrm>
            <a:off x="385200" y="1156425"/>
            <a:ext cx="8382000" cy="3629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1"/>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Model</a:t>
            </a:r>
            <a:endParaRPr/>
          </a:p>
        </p:txBody>
      </p:sp>
      <p:sp>
        <p:nvSpPr>
          <p:cNvPr id="414" name="Google Shape;414;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grpSp>
        <p:nvGrpSpPr>
          <p:cNvPr id="415" name="Google Shape;415;p41"/>
          <p:cNvGrpSpPr/>
          <p:nvPr/>
        </p:nvGrpSpPr>
        <p:grpSpPr>
          <a:xfrm>
            <a:off x="3415560" y="1052675"/>
            <a:ext cx="2626342" cy="3412336"/>
            <a:chOff x="4873824" y="887738"/>
            <a:chExt cx="5442068" cy="6646544"/>
          </a:xfrm>
        </p:grpSpPr>
        <p:sp>
          <p:nvSpPr>
            <p:cNvPr id="416" name="Google Shape;416;p41"/>
            <p:cNvSpPr/>
            <p:nvPr/>
          </p:nvSpPr>
          <p:spPr>
            <a:xfrm>
              <a:off x="4873824" y="3513475"/>
              <a:ext cx="3257100" cy="1269900"/>
            </a:xfrm>
            <a:prstGeom prst="roundRect">
              <a:avLst>
                <a:gd fmla="val 15000" name="adj"/>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Helvetica Neue"/>
                <a:buNone/>
              </a:pPr>
              <a:r>
                <a:rPr b="0" i="0" lang="en" sz="1200" u="none" cap="none" strike="noStrike">
                  <a:solidFill>
                    <a:srgbClr val="FFFFFF"/>
                  </a:solidFill>
                  <a:latin typeface="Helvetica Neue"/>
                  <a:ea typeface="Helvetica Neue"/>
                  <a:cs typeface="Helvetica Neue"/>
                  <a:sym typeface="Helvetica Neue"/>
                </a:rPr>
                <a:t>MACHINE LEARNING</a:t>
              </a:r>
              <a:endParaRPr sz="400"/>
            </a:p>
            <a:p>
              <a:pPr indent="0" lvl="0" marL="0" marR="0" rtl="0" algn="ctr">
                <a:lnSpc>
                  <a:spcPct val="100000"/>
                </a:lnSpc>
                <a:spcBef>
                  <a:spcPts val="0"/>
                </a:spcBef>
                <a:spcAft>
                  <a:spcPts val="0"/>
                </a:spcAft>
                <a:buClr>
                  <a:srgbClr val="FFFFFF"/>
                </a:buClr>
                <a:buSzPts val="2200"/>
                <a:buFont typeface="Helvetica Neue"/>
                <a:buNone/>
              </a:pPr>
              <a:r>
                <a:rPr b="0" i="0" lang="en" sz="1200" u="none" cap="none" strike="noStrike">
                  <a:solidFill>
                    <a:srgbClr val="FFFFFF"/>
                  </a:solidFill>
                  <a:latin typeface="Helvetica Neue"/>
                  <a:ea typeface="Helvetica Neue"/>
                  <a:cs typeface="Helvetica Neue"/>
                  <a:sym typeface="Helvetica Neue"/>
                </a:rPr>
                <a:t>MODEL</a:t>
              </a:r>
              <a:endParaRPr sz="400"/>
            </a:p>
          </p:txBody>
        </p:sp>
        <p:sp>
          <p:nvSpPr>
            <p:cNvPr id="417" name="Google Shape;417;p41"/>
            <p:cNvSpPr txBox="1"/>
            <p:nvPr/>
          </p:nvSpPr>
          <p:spPr>
            <a:xfrm>
              <a:off x="5989945" y="887738"/>
              <a:ext cx="1483800" cy="6315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000"/>
                <a:buFont typeface="Helvetica Neue"/>
                <a:buNone/>
              </a:pPr>
              <a:r>
                <a:rPr b="1" i="0" lang="en" sz="1600" u="none" cap="none" strike="noStrike">
                  <a:solidFill>
                    <a:srgbClr val="000000"/>
                  </a:solidFill>
                  <a:latin typeface="Helvetica Neue"/>
                  <a:ea typeface="Helvetica Neue"/>
                  <a:cs typeface="Helvetica Neue"/>
                  <a:sym typeface="Helvetica Neue"/>
                </a:rPr>
                <a:t>DATA</a:t>
              </a:r>
              <a:endParaRPr sz="500"/>
            </a:p>
          </p:txBody>
        </p:sp>
        <p:cxnSp>
          <p:nvCxnSpPr>
            <p:cNvPr id="418" name="Google Shape;418;p41"/>
            <p:cNvCxnSpPr/>
            <p:nvPr/>
          </p:nvCxnSpPr>
          <p:spPr>
            <a:xfrm>
              <a:off x="6502399" y="1672606"/>
              <a:ext cx="0" cy="1434300"/>
            </a:xfrm>
            <a:prstGeom prst="straightConnector1">
              <a:avLst/>
            </a:prstGeom>
            <a:noFill/>
            <a:ln cap="flat" cmpd="sng" w="25400">
              <a:solidFill>
                <a:srgbClr val="000000"/>
              </a:solidFill>
              <a:prstDash val="solid"/>
              <a:miter lim="400000"/>
              <a:headEnd len="sm" w="sm" type="none"/>
              <a:tailEnd len="med" w="med" type="triangle"/>
            </a:ln>
          </p:spPr>
        </p:cxnSp>
        <p:cxnSp>
          <p:nvCxnSpPr>
            <p:cNvPr id="419" name="Google Shape;419;p41"/>
            <p:cNvCxnSpPr/>
            <p:nvPr/>
          </p:nvCxnSpPr>
          <p:spPr>
            <a:xfrm>
              <a:off x="6502399" y="5082794"/>
              <a:ext cx="0" cy="1434300"/>
            </a:xfrm>
            <a:prstGeom prst="straightConnector1">
              <a:avLst/>
            </a:prstGeom>
            <a:noFill/>
            <a:ln cap="flat" cmpd="sng" w="25400">
              <a:solidFill>
                <a:srgbClr val="000000"/>
              </a:solidFill>
              <a:prstDash val="solid"/>
              <a:miter lim="400000"/>
              <a:headEnd len="sm" w="sm" type="none"/>
              <a:tailEnd len="med" w="med" type="triangle"/>
            </a:ln>
          </p:spPr>
        </p:cxnSp>
        <p:sp>
          <p:nvSpPr>
            <p:cNvPr id="420" name="Google Shape;420;p41"/>
            <p:cNvSpPr txBox="1"/>
            <p:nvPr/>
          </p:nvSpPr>
          <p:spPr>
            <a:xfrm>
              <a:off x="5739631" y="6848782"/>
              <a:ext cx="3069900" cy="6855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000"/>
                <a:buFont typeface="Helvetica Neue"/>
                <a:buNone/>
              </a:pPr>
              <a:r>
                <a:rPr b="1" i="0" lang="en" sz="1800" u="none" cap="none" strike="noStrike">
                  <a:solidFill>
                    <a:srgbClr val="000000"/>
                  </a:solidFill>
                  <a:latin typeface="Helvetica Neue"/>
                  <a:ea typeface="Helvetica Neue"/>
                  <a:cs typeface="Helvetica Neue"/>
                  <a:sym typeface="Helvetica Neue"/>
                </a:rPr>
                <a:t>RESULT</a:t>
              </a:r>
              <a:endParaRPr sz="200"/>
            </a:p>
          </p:txBody>
        </p:sp>
        <p:sp>
          <p:nvSpPr>
            <p:cNvPr id="421" name="Google Shape;421;p41"/>
            <p:cNvSpPr txBox="1"/>
            <p:nvPr/>
          </p:nvSpPr>
          <p:spPr>
            <a:xfrm>
              <a:off x="6942391" y="2115679"/>
              <a:ext cx="1589400" cy="6585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000"/>
                <a:buFont typeface="Helvetica Neue"/>
                <a:buNone/>
              </a:pPr>
              <a:r>
                <a:rPr b="0" i="1" lang="en" sz="1700" u="none" cap="none" strike="noStrike">
                  <a:solidFill>
                    <a:srgbClr val="000000"/>
                  </a:solidFill>
                  <a:latin typeface="Helvetica Neue"/>
                  <a:ea typeface="Helvetica Neue"/>
                  <a:cs typeface="Helvetica Neue"/>
                  <a:sym typeface="Helvetica Neue"/>
                </a:rPr>
                <a:t>learn</a:t>
              </a:r>
              <a:endParaRPr sz="700"/>
            </a:p>
          </p:txBody>
        </p:sp>
        <p:sp>
          <p:nvSpPr>
            <p:cNvPr id="422" name="Google Shape;422;p41"/>
            <p:cNvSpPr txBox="1"/>
            <p:nvPr/>
          </p:nvSpPr>
          <p:spPr>
            <a:xfrm>
              <a:off x="6942392" y="5545120"/>
              <a:ext cx="3373500" cy="6585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000"/>
                <a:buFont typeface="Helvetica Neue"/>
                <a:buNone/>
              </a:pPr>
              <a:r>
                <a:rPr b="0" i="1" lang="en" sz="1700" u="none" cap="none" strike="noStrike">
                  <a:solidFill>
                    <a:srgbClr val="000000"/>
                  </a:solidFill>
                  <a:latin typeface="Helvetica Neue"/>
                  <a:ea typeface="Helvetica Neue"/>
                  <a:cs typeface="Helvetica Neue"/>
                  <a:sym typeface="Helvetica Neue"/>
                </a:rPr>
                <a:t>predict</a:t>
              </a:r>
              <a:endParaRPr sz="100"/>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2"/>
          <p:cNvSpPr txBox="1"/>
          <p:nvPr>
            <p:ph type="title"/>
          </p:nvPr>
        </p:nvSpPr>
        <p:spPr>
          <a:xfrm>
            <a:off x="132000" y="479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Rise of </a:t>
            </a:r>
            <a:r>
              <a:rPr lang="en"/>
              <a:t>Deep Neural Network since 2010</a:t>
            </a:r>
            <a:endParaRPr/>
          </a:p>
        </p:txBody>
      </p:sp>
      <p:sp>
        <p:nvSpPr>
          <p:cNvPr id="428" name="Google Shape;428;p42"/>
          <p:cNvSpPr txBox="1"/>
          <p:nvPr>
            <p:ph idx="1" type="body"/>
          </p:nvPr>
        </p:nvSpPr>
        <p:spPr>
          <a:xfrm>
            <a:off x="436800" y="1492400"/>
            <a:ext cx="8278800" cy="29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30" name="Google Shape;430;p42"/>
          <p:cNvPicPr preferRelativeResize="0"/>
          <p:nvPr/>
        </p:nvPicPr>
        <p:blipFill>
          <a:blip r:embed="rId3">
            <a:alphaModFix/>
          </a:blip>
          <a:stretch>
            <a:fillRect/>
          </a:stretch>
        </p:blipFill>
        <p:spPr>
          <a:xfrm>
            <a:off x="322400" y="606675"/>
            <a:ext cx="7309301" cy="41114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3"/>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Learning</a:t>
            </a:r>
            <a:endParaRPr/>
          </a:p>
        </p:txBody>
      </p:sp>
      <p:sp>
        <p:nvSpPr>
          <p:cNvPr id="436" name="Google Shape;436;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descr="1200px-Blausen_0657_MultipolarNeuron.png" id="437" name="Google Shape;437;p43"/>
          <p:cNvPicPr preferRelativeResize="0"/>
          <p:nvPr/>
        </p:nvPicPr>
        <p:blipFill rotWithShape="1">
          <a:blip r:embed="rId3">
            <a:alphaModFix/>
          </a:blip>
          <a:srcRect b="0" l="0" r="0" t="0"/>
          <a:stretch/>
        </p:blipFill>
        <p:spPr>
          <a:xfrm>
            <a:off x="2806650" y="787725"/>
            <a:ext cx="3411651" cy="1961926"/>
          </a:xfrm>
          <a:prstGeom prst="rect">
            <a:avLst/>
          </a:prstGeom>
          <a:noFill/>
          <a:ln>
            <a:noFill/>
          </a:ln>
        </p:spPr>
      </p:pic>
      <p:pic>
        <p:nvPicPr>
          <p:cNvPr descr="Screen Shot 2020-07-16 at 11.37.56.png" id="438" name="Google Shape;438;p43"/>
          <p:cNvPicPr preferRelativeResize="0"/>
          <p:nvPr/>
        </p:nvPicPr>
        <p:blipFill rotWithShape="1">
          <a:blip r:embed="rId4">
            <a:alphaModFix/>
          </a:blip>
          <a:srcRect b="0" l="0" r="0" t="0"/>
          <a:stretch/>
        </p:blipFill>
        <p:spPr>
          <a:xfrm>
            <a:off x="2095499" y="2665001"/>
            <a:ext cx="4953024" cy="1784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4"/>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Simple Example of Neural Network</a:t>
            </a:r>
            <a:endParaRPr/>
          </a:p>
        </p:txBody>
      </p:sp>
      <p:sp>
        <p:nvSpPr>
          <p:cNvPr id="444" name="Google Shape;444;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descr="1_6PjhO0kPciY_f5XbghnZsQ.png" id="445" name="Google Shape;445;p44"/>
          <p:cNvPicPr preferRelativeResize="0"/>
          <p:nvPr/>
        </p:nvPicPr>
        <p:blipFill rotWithShape="1">
          <a:blip r:embed="rId3">
            <a:alphaModFix/>
          </a:blip>
          <a:srcRect b="0" l="0" r="0" t="0"/>
          <a:stretch/>
        </p:blipFill>
        <p:spPr>
          <a:xfrm>
            <a:off x="1049350" y="1200075"/>
            <a:ext cx="6955650" cy="3312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5"/>
          <p:cNvSpPr txBox="1"/>
          <p:nvPr>
            <p:ph type="title"/>
          </p:nvPr>
        </p:nvSpPr>
        <p:spPr>
          <a:xfrm>
            <a:off x="208200" y="1241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 in Action </a:t>
            </a:r>
            <a:endParaRPr/>
          </a:p>
        </p:txBody>
      </p:sp>
      <p:sp>
        <p:nvSpPr>
          <p:cNvPr id="451" name="Google Shape;451;p45"/>
          <p:cNvSpPr txBox="1"/>
          <p:nvPr>
            <p:ph idx="1" type="body"/>
          </p:nvPr>
        </p:nvSpPr>
        <p:spPr>
          <a:xfrm>
            <a:off x="436800" y="1492400"/>
            <a:ext cx="8278800" cy="29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descr="WeepyConcreteGemsbok-size_restricted.gif" id="453" name="Google Shape;453;p45"/>
          <p:cNvPicPr preferRelativeResize="0"/>
          <p:nvPr/>
        </p:nvPicPr>
        <p:blipFill rotWithShape="1">
          <a:blip r:embed="rId3">
            <a:alphaModFix/>
          </a:blip>
          <a:srcRect b="0" l="0" r="0" t="0"/>
          <a:stretch/>
        </p:blipFill>
        <p:spPr>
          <a:xfrm>
            <a:off x="742575" y="725578"/>
            <a:ext cx="7461950" cy="4185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descr="1_d_HFxqzHrtXfu63PeZIC2g.png" id="459" name="Google Shape;459;p46"/>
          <p:cNvPicPr preferRelativeResize="0"/>
          <p:nvPr/>
        </p:nvPicPr>
        <p:blipFill rotWithShape="1">
          <a:blip r:embed="rId3">
            <a:alphaModFix/>
          </a:blip>
          <a:srcRect b="0" l="21369" r="24143" t="0"/>
          <a:stretch/>
        </p:blipFill>
        <p:spPr>
          <a:xfrm>
            <a:off x="4149908" y="837750"/>
            <a:ext cx="3642293" cy="3381175"/>
          </a:xfrm>
          <a:prstGeom prst="rect">
            <a:avLst/>
          </a:prstGeom>
          <a:noFill/>
          <a:ln>
            <a:noFill/>
          </a:ln>
        </p:spPr>
      </p:pic>
      <p:pic>
        <p:nvPicPr>
          <p:cNvPr descr="how-developers-use-python-programming-language.jpg" id="460" name="Google Shape;460;p46"/>
          <p:cNvPicPr preferRelativeResize="0"/>
          <p:nvPr/>
        </p:nvPicPr>
        <p:blipFill rotWithShape="1">
          <a:blip r:embed="rId4">
            <a:alphaModFix/>
          </a:blip>
          <a:srcRect b="0" l="7267" r="11807" t="0"/>
          <a:stretch/>
        </p:blipFill>
        <p:spPr>
          <a:xfrm>
            <a:off x="934125" y="1629009"/>
            <a:ext cx="3245985" cy="22230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7"/>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Hand-on Lab </a:t>
            </a:r>
            <a:r>
              <a:rPr lang="en"/>
              <a:t>Link</a:t>
            </a:r>
            <a:endParaRPr/>
          </a:p>
        </p:txBody>
      </p:sp>
      <p:sp>
        <p:nvSpPr>
          <p:cNvPr id="466" name="Google Shape;466;p47"/>
          <p:cNvSpPr txBox="1"/>
          <p:nvPr>
            <p:ph idx="1" type="body"/>
          </p:nvPr>
        </p:nvSpPr>
        <p:spPr>
          <a:xfrm>
            <a:off x="718975" y="2700750"/>
            <a:ext cx="3928800" cy="7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https://bit.ly/3ezu6IP</a:t>
            </a:r>
            <a:endParaRPr sz="3200"/>
          </a:p>
        </p:txBody>
      </p:sp>
      <p:sp>
        <p:nvSpPr>
          <p:cNvPr id="467" name="Google Shape;467;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68" name="Google Shape;468;p47"/>
          <p:cNvPicPr preferRelativeResize="0"/>
          <p:nvPr/>
        </p:nvPicPr>
        <p:blipFill>
          <a:blip r:embed="rId3">
            <a:alphaModFix/>
          </a:blip>
          <a:stretch>
            <a:fillRect/>
          </a:stretch>
        </p:blipFill>
        <p:spPr>
          <a:xfrm>
            <a:off x="5174575" y="1752425"/>
            <a:ext cx="2742250" cy="2742250"/>
          </a:xfrm>
          <a:prstGeom prst="rect">
            <a:avLst/>
          </a:prstGeom>
          <a:noFill/>
          <a:ln>
            <a:noFill/>
          </a:ln>
        </p:spPr>
      </p:pic>
      <p:pic>
        <p:nvPicPr>
          <p:cNvPr id="469" name="Google Shape;469;p47"/>
          <p:cNvPicPr preferRelativeResize="0"/>
          <p:nvPr/>
        </p:nvPicPr>
        <p:blipFill>
          <a:blip r:embed="rId4">
            <a:alphaModFix/>
          </a:blip>
          <a:stretch>
            <a:fillRect/>
          </a:stretch>
        </p:blipFill>
        <p:spPr>
          <a:xfrm>
            <a:off x="3410500" y="88684"/>
            <a:ext cx="2742250" cy="154251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2"/>
          <p:cNvSpPr txBox="1"/>
          <p:nvPr>
            <p:ph type="title"/>
          </p:nvPr>
        </p:nvSpPr>
        <p:spPr>
          <a:xfrm>
            <a:off x="274275" y="2003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Tom Huynh</a:t>
            </a:r>
            <a:endParaRPr/>
          </a:p>
        </p:txBody>
      </p:sp>
      <p:sp>
        <p:nvSpPr>
          <p:cNvPr id="79" name="Google Shape;79;p12"/>
          <p:cNvSpPr txBox="1"/>
          <p:nvPr>
            <p:ph idx="1" type="body"/>
          </p:nvPr>
        </p:nvSpPr>
        <p:spPr>
          <a:xfrm>
            <a:off x="55800" y="1017875"/>
            <a:ext cx="4692900" cy="35796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t>Director of Machine Learning at Coderschool</a:t>
            </a:r>
            <a:endParaRPr sz="1600"/>
          </a:p>
          <a:p>
            <a:pPr indent="-330200" lvl="0" marL="457200" rtl="0" algn="l">
              <a:lnSpc>
                <a:spcPct val="100000"/>
              </a:lnSpc>
              <a:spcBef>
                <a:spcPts val="1000"/>
              </a:spcBef>
              <a:spcAft>
                <a:spcPts val="0"/>
              </a:spcAft>
              <a:buSzPts val="1600"/>
              <a:buChar char="●"/>
            </a:pPr>
            <a:r>
              <a:rPr lang="en" sz="1600">
                <a:solidFill>
                  <a:schemeClr val="dk1"/>
                </a:solidFill>
              </a:rPr>
              <a:t>Former Head of Web Development at Weboptimizers, Melbourne</a:t>
            </a:r>
            <a:endParaRPr sz="1600">
              <a:solidFill>
                <a:schemeClr val="dk1"/>
              </a:solidFill>
            </a:endParaRPr>
          </a:p>
          <a:p>
            <a:pPr indent="-330200" lvl="0" marL="457200" rtl="0" algn="l">
              <a:lnSpc>
                <a:spcPct val="100000"/>
              </a:lnSpc>
              <a:spcBef>
                <a:spcPts val="1000"/>
              </a:spcBef>
              <a:spcAft>
                <a:spcPts val="0"/>
              </a:spcAft>
              <a:buClr>
                <a:schemeClr val="dk1"/>
              </a:buClr>
              <a:buSzPts val="1600"/>
              <a:buChar char="●"/>
            </a:pPr>
            <a:r>
              <a:rPr lang="en" sz="1600">
                <a:solidFill>
                  <a:schemeClr val="dk1"/>
                </a:solidFill>
              </a:rPr>
              <a:t>Google Certified Tensorflow Developer for Deep Learning/Machine Learning</a:t>
            </a:r>
            <a:endParaRPr sz="1600">
              <a:solidFill>
                <a:schemeClr val="dk1"/>
              </a:solidFill>
            </a:endParaRPr>
          </a:p>
          <a:p>
            <a:pPr indent="-330200" lvl="0" marL="457200" rtl="0" algn="l">
              <a:lnSpc>
                <a:spcPct val="100000"/>
              </a:lnSpc>
              <a:spcBef>
                <a:spcPts val="1000"/>
              </a:spcBef>
              <a:spcAft>
                <a:spcPts val="0"/>
              </a:spcAft>
              <a:buSzPts val="1600"/>
              <a:buChar char="●"/>
            </a:pPr>
            <a:r>
              <a:rPr lang="en" sz="1600">
                <a:solidFill>
                  <a:schemeClr val="dk1"/>
                </a:solidFill>
              </a:rPr>
              <a:t>Master of AI/Machine Learning, UNSW, Sydney</a:t>
            </a:r>
            <a:endParaRPr sz="1600"/>
          </a:p>
          <a:p>
            <a:pPr indent="-330200" lvl="0" marL="457200" rtl="0" algn="l">
              <a:lnSpc>
                <a:spcPct val="100000"/>
              </a:lnSpc>
              <a:spcBef>
                <a:spcPts val="1000"/>
              </a:spcBef>
              <a:spcAft>
                <a:spcPts val="0"/>
              </a:spcAft>
              <a:buSzPts val="1600"/>
              <a:buChar char="●"/>
            </a:pPr>
            <a:r>
              <a:rPr lang="en" sz="1600"/>
              <a:t>Bachelor of Computer Science, University of Melbourne, Australia</a:t>
            </a:r>
            <a:endParaRPr sz="1600"/>
          </a:p>
          <a:p>
            <a:pPr indent="-330200" lvl="0" marL="457200" rtl="0" algn="l">
              <a:lnSpc>
                <a:spcPct val="100000"/>
              </a:lnSpc>
              <a:spcBef>
                <a:spcPts val="1000"/>
              </a:spcBef>
              <a:spcAft>
                <a:spcPts val="0"/>
              </a:spcAft>
              <a:buSzPts val="1600"/>
              <a:buChar char="●"/>
            </a:pPr>
            <a:r>
              <a:rPr lang="en" sz="1600"/>
              <a:t>Winners and Runner-ups of multiple Startup/AI/Tech Hackathons</a:t>
            </a:r>
            <a:endParaRPr sz="1600"/>
          </a:p>
          <a:p>
            <a:pPr indent="0" lvl="0" marL="457200" rtl="0" algn="l">
              <a:lnSpc>
                <a:spcPct val="100000"/>
              </a:lnSpc>
              <a:spcBef>
                <a:spcPts val="1000"/>
              </a:spcBef>
              <a:spcAft>
                <a:spcPts val="0"/>
              </a:spcAft>
              <a:buNone/>
            </a:pPr>
            <a:r>
              <a:t/>
            </a:r>
            <a:endParaRPr sz="1600"/>
          </a:p>
          <a:p>
            <a:pPr indent="0" lvl="0" marL="457200" rtl="0" algn="l">
              <a:lnSpc>
                <a:spcPct val="100000"/>
              </a:lnSpc>
              <a:spcBef>
                <a:spcPts val="1000"/>
              </a:spcBef>
              <a:spcAft>
                <a:spcPts val="1000"/>
              </a:spcAft>
              <a:buNone/>
            </a:pPr>
            <a:r>
              <a:t/>
            </a:r>
            <a:endParaRPr sz="1600"/>
          </a:p>
        </p:txBody>
      </p:sp>
      <p:pic>
        <p:nvPicPr>
          <p:cNvPr id="80" name="Google Shape;80;p12"/>
          <p:cNvPicPr preferRelativeResize="0"/>
          <p:nvPr/>
        </p:nvPicPr>
        <p:blipFill rotWithShape="1">
          <a:blip r:embed="rId3">
            <a:alphaModFix/>
          </a:blip>
          <a:srcRect b="0" l="23842" r="21509" t="0"/>
          <a:stretch/>
        </p:blipFill>
        <p:spPr>
          <a:xfrm>
            <a:off x="4949694" y="0"/>
            <a:ext cx="4194302" cy="5143497"/>
          </a:xfrm>
          <a:prstGeom prst="rect">
            <a:avLst/>
          </a:prstGeom>
          <a:noFill/>
          <a:ln>
            <a:noFill/>
          </a:ln>
        </p:spPr>
      </p:pic>
      <p:sp>
        <p:nvSpPr>
          <p:cNvPr id="81" name="Google Shape;81;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82" name="Google Shape;82;p12"/>
          <p:cNvPicPr preferRelativeResize="0"/>
          <p:nvPr/>
        </p:nvPicPr>
        <p:blipFill>
          <a:blip r:embed="rId4">
            <a:alphaModFix/>
          </a:blip>
          <a:stretch>
            <a:fillRect/>
          </a:stretch>
        </p:blipFill>
        <p:spPr>
          <a:xfrm>
            <a:off x="8056775" y="-42978"/>
            <a:ext cx="1135725" cy="1135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8"/>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8"/>
          <p:cNvSpPr txBox="1"/>
          <p:nvPr>
            <p:ph idx="1" type="body"/>
          </p:nvPr>
        </p:nvSpPr>
        <p:spPr>
          <a:xfrm>
            <a:off x="436800" y="1492400"/>
            <a:ext cx="8278800" cy="29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descr="Screen Shot 2020-07-16 at 13.49.18.png" id="477" name="Google Shape;477;p48"/>
          <p:cNvPicPr preferRelativeResize="0"/>
          <p:nvPr/>
        </p:nvPicPr>
        <p:blipFill rotWithShape="1">
          <a:blip r:embed="rId3">
            <a:alphaModFix/>
          </a:blip>
          <a:srcRect b="0" l="0" r="0" t="0"/>
          <a:stretch/>
        </p:blipFill>
        <p:spPr>
          <a:xfrm>
            <a:off x="226500" y="201519"/>
            <a:ext cx="2923607" cy="4247982"/>
          </a:xfrm>
          <a:prstGeom prst="rect">
            <a:avLst/>
          </a:prstGeom>
          <a:noFill/>
          <a:ln>
            <a:noFill/>
          </a:ln>
        </p:spPr>
      </p:pic>
      <p:pic>
        <p:nvPicPr>
          <p:cNvPr descr="Screen Shot 2020-07-16 at 13.51.28.png" id="478" name="Google Shape;478;p48"/>
          <p:cNvPicPr preferRelativeResize="0"/>
          <p:nvPr/>
        </p:nvPicPr>
        <p:blipFill rotWithShape="1">
          <a:blip r:embed="rId4">
            <a:alphaModFix/>
          </a:blip>
          <a:srcRect b="0" l="0" r="0" t="0"/>
          <a:stretch/>
        </p:blipFill>
        <p:spPr>
          <a:xfrm>
            <a:off x="3452247" y="185100"/>
            <a:ext cx="5617578" cy="2024516"/>
          </a:xfrm>
          <a:prstGeom prst="rect">
            <a:avLst/>
          </a:prstGeom>
          <a:noFill/>
          <a:ln>
            <a:noFill/>
          </a:ln>
        </p:spPr>
      </p:pic>
      <p:sp>
        <p:nvSpPr>
          <p:cNvPr id="479" name="Google Shape;479;p48"/>
          <p:cNvSpPr/>
          <p:nvPr/>
        </p:nvSpPr>
        <p:spPr>
          <a:xfrm>
            <a:off x="3562228" y="255616"/>
            <a:ext cx="579600" cy="501000"/>
          </a:xfrm>
          <a:prstGeom prst="ellipse">
            <a:avLst/>
          </a:prstGeom>
          <a:noFill/>
          <a:ln cap="flat" cmpd="sng" w="76200">
            <a:solidFill>
              <a:srgbClr val="FF00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Helvetica Neue"/>
              <a:buNone/>
            </a:pPr>
            <a:r>
              <a:t/>
            </a:r>
            <a:endParaRPr b="0" i="0" sz="2200" u="none" cap="none" strike="noStrike">
              <a:solidFill>
                <a:srgbClr val="FFFFFF"/>
              </a:solidFill>
              <a:latin typeface="Helvetica Neue"/>
              <a:ea typeface="Helvetica Neue"/>
              <a:cs typeface="Helvetica Neue"/>
              <a:sym typeface="Helvetica Neue"/>
            </a:endParaRPr>
          </a:p>
        </p:txBody>
      </p:sp>
      <p:sp>
        <p:nvSpPr>
          <p:cNvPr id="480" name="Google Shape;480;p48"/>
          <p:cNvSpPr txBox="1"/>
          <p:nvPr/>
        </p:nvSpPr>
        <p:spPr>
          <a:xfrm>
            <a:off x="3579345" y="2169075"/>
            <a:ext cx="2586000" cy="543300"/>
          </a:xfrm>
          <a:prstGeom prst="rect">
            <a:avLst/>
          </a:prstGeom>
          <a:noFill/>
          <a:ln>
            <a:noFill/>
          </a:ln>
        </p:spPr>
        <p:txBody>
          <a:bodyPr anchorCtr="0" anchor="ctr" bIns="50800" lIns="50800" spcFirstLastPara="1" rIns="50800" wrap="square" tIns="50800">
            <a:normAutofit fontScale="62500" lnSpcReduction="20000"/>
          </a:bodyPr>
          <a:lstStyle/>
          <a:p>
            <a:pPr indent="0" lvl="0" marL="0" rtl="0" algn="ctr">
              <a:lnSpc>
                <a:spcPct val="80000"/>
              </a:lnSpc>
              <a:spcBef>
                <a:spcPts val="0"/>
              </a:spcBef>
              <a:spcAft>
                <a:spcPts val="0"/>
              </a:spcAft>
              <a:buNone/>
            </a:pPr>
            <a:r>
              <a:rPr lang="en" sz="4600">
                <a:latin typeface="Helvetica Neue"/>
                <a:ea typeface="Helvetica Neue"/>
                <a:cs typeface="Helvetica Neue"/>
                <a:sym typeface="Helvetica Neue"/>
              </a:rPr>
              <a:t>or Shift + Enter</a:t>
            </a:r>
            <a:endParaRPr sz="8200">
              <a:latin typeface="Helvetica Neue"/>
              <a:ea typeface="Helvetica Neue"/>
              <a:cs typeface="Helvetica Neue"/>
              <a:sym typeface="Helvetica Neue"/>
            </a:endParaRPr>
          </a:p>
        </p:txBody>
      </p:sp>
      <p:sp>
        <p:nvSpPr>
          <p:cNvPr id="481" name="Google Shape;481;p48"/>
          <p:cNvSpPr txBox="1"/>
          <p:nvPr/>
        </p:nvSpPr>
        <p:spPr>
          <a:xfrm>
            <a:off x="3602850" y="3433575"/>
            <a:ext cx="4468200" cy="962100"/>
          </a:xfrm>
          <a:prstGeom prst="rect">
            <a:avLst/>
          </a:prstGeom>
          <a:noFill/>
          <a:ln>
            <a:noFill/>
          </a:ln>
        </p:spPr>
        <p:txBody>
          <a:bodyPr anchorCtr="0" anchor="ctr" bIns="50800" lIns="50800" spcFirstLastPara="1" rIns="50800" wrap="square" tIns="50800">
            <a:normAutofit/>
          </a:bodyPr>
          <a:lstStyle/>
          <a:p>
            <a:pPr indent="0" lvl="0" marL="0" marR="0" rtl="0" algn="l">
              <a:lnSpc>
                <a:spcPct val="150000"/>
              </a:lnSpc>
              <a:spcBef>
                <a:spcPts val="0"/>
              </a:spcBef>
              <a:spcAft>
                <a:spcPts val="0"/>
              </a:spcAft>
              <a:buClr>
                <a:srgbClr val="000000"/>
              </a:buClr>
              <a:buSzPts val="2184"/>
              <a:buFont typeface="Helvetica Neue"/>
              <a:buNone/>
            </a:pPr>
            <a:r>
              <a:rPr b="0" i="0" lang="en" sz="1984" u="none" cap="none" strike="noStrike">
                <a:solidFill>
                  <a:srgbClr val="000000"/>
                </a:solidFill>
                <a:latin typeface="Helvetica Neue"/>
                <a:ea typeface="Helvetica Neue"/>
                <a:cs typeface="Helvetica Neue"/>
                <a:sym typeface="Helvetica Neue"/>
              </a:rPr>
              <a:t>Runtime — Change Runtime Type Hardware Accelerator — GPU</a:t>
            </a:r>
            <a:endParaRPr sz="78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9"/>
          <p:cNvSpPr txBox="1"/>
          <p:nvPr>
            <p:ph type="title"/>
          </p:nvPr>
        </p:nvSpPr>
        <p:spPr>
          <a:xfrm>
            <a:off x="208200" y="1241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your listening </a:t>
            </a:r>
            <a:endParaRPr/>
          </a:p>
        </p:txBody>
      </p:sp>
      <p:sp>
        <p:nvSpPr>
          <p:cNvPr id="487" name="Google Shape;487;p49"/>
          <p:cNvSpPr txBox="1"/>
          <p:nvPr>
            <p:ph idx="1" type="body"/>
          </p:nvPr>
        </p:nvSpPr>
        <p:spPr>
          <a:xfrm>
            <a:off x="436800" y="1492400"/>
            <a:ext cx="8278800" cy="29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89" name="Google Shape;489;p49"/>
          <p:cNvPicPr preferRelativeResize="0"/>
          <p:nvPr/>
        </p:nvPicPr>
        <p:blipFill>
          <a:blip r:embed="rId3">
            <a:alphaModFix/>
          </a:blip>
          <a:stretch>
            <a:fillRect/>
          </a:stretch>
        </p:blipFill>
        <p:spPr>
          <a:xfrm>
            <a:off x="4200" y="1243350"/>
            <a:ext cx="9143995" cy="34551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0"/>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 Datasets </a:t>
            </a:r>
            <a:r>
              <a:rPr lang="en"/>
              <a:t>to play around</a:t>
            </a:r>
            <a:endParaRPr/>
          </a:p>
        </p:txBody>
      </p:sp>
      <p:sp>
        <p:nvSpPr>
          <p:cNvPr id="495" name="Google Shape;495;p50"/>
          <p:cNvSpPr txBox="1"/>
          <p:nvPr>
            <p:ph idx="1" type="body"/>
          </p:nvPr>
        </p:nvSpPr>
        <p:spPr>
          <a:xfrm>
            <a:off x="436800" y="1492400"/>
            <a:ext cx="8278800" cy="295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Twitter airline sentiment on Kaggle: </a:t>
            </a:r>
            <a:r>
              <a:rPr lang="en" sz="1800" u="sng">
                <a:solidFill>
                  <a:schemeClr val="hlink"/>
                </a:solidFill>
                <a:hlinkClick r:id="rId3"/>
              </a:rPr>
              <a:t>https://www.kaggle.com/crowdflower/twitter-airline-sentiment</a:t>
            </a:r>
            <a:endParaRPr sz="1800"/>
          </a:p>
          <a:p>
            <a:pPr indent="-342900" lvl="0" marL="457200" rtl="0" algn="l">
              <a:spcBef>
                <a:spcPts val="0"/>
              </a:spcBef>
              <a:spcAft>
                <a:spcPts val="0"/>
              </a:spcAft>
              <a:buSzPts val="1800"/>
              <a:buChar char="●"/>
            </a:pPr>
            <a:r>
              <a:rPr b="1" lang="en" sz="1800"/>
              <a:t>Amazon Product Reviews for Sentiment Analysis: </a:t>
            </a:r>
            <a:r>
              <a:rPr lang="en" sz="1800" u="sng">
                <a:solidFill>
                  <a:schemeClr val="hlink"/>
                </a:solidFill>
                <a:hlinkClick r:id="rId4"/>
              </a:rPr>
              <a:t>https://www.kaggle.com/bittlingmayer/amazonreviews</a:t>
            </a:r>
            <a:endParaRPr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Product Reviews:</a:t>
            </a:r>
            <a:r>
              <a:rPr lang="en" sz="1800">
                <a:solidFill>
                  <a:schemeClr val="dk1"/>
                </a:solidFill>
              </a:rPr>
              <a:t> </a:t>
            </a:r>
            <a:r>
              <a:rPr lang="en" sz="1800" u="sng">
                <a:solidFill>
                  <a:schemeClr val="hlink"/>
                </a:solidFill>
                <a:hlinkClick r:id="rId5"/>
              </a:rPr>
              <a:t>https://www.kaggle.com/bittlingmayer/amazonreviews</a:t>
            </a:r>
            <a:endParaRPr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IMDB Movie Reviews: </a:t>
            </a:r>
            <a:r>
              <a:rPr lang="en" sz="1800" u="sng">
                <a:solidFill>
                  <a:schemeClr val="hlink"/>
                </a:solidFill>
                <a:hlinkClick r:id="rId6"/>
              </a:rPr>
              <a:t>https://www.kaggle.com/lakshmi25npathi/sentiment-analysis-of-imdb-movie-reviews</a:t>
            </a:r>
            <a:endParaRPr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Amazon Fine Food Reviews: </a:t>
            </a:r>
            <a:r>
              <a:rPr lang="en" sz="1800" u="sng">
                <a:solidFill>
                  <a:schemeClr val="hlink"/>
                </a:solidFill>
                <a:hlinkClick r:id="rId7"/>
              </a:rPr>
              <a:t>https://www.kaggle.com/snap/amazon-fine-food-reviews</a:t>
            </a:r>
            <a:endParaRPr sz="1800">
              <a:solidFill>
                <a:schemeClr val="dk1"/>
              </a:solidFill>
            </a:endParaRPr>
          </a:p>
          <a:p>
            <a:pPr indent="0" lvl="0" marL="457200" rtl="0" algn="l">
              <a:spcBef>
                <a:spcPts val="0"/>
              </a:spcBef>
              <a:spcAft>
                <a:spcPts val="0"/>
              </a:spcAft>
              <a:buNone/>
            </a:pPr>
            <a:r>
              <a:t/>
            </a:r>
            <a:endParaRPr sz="1800">
              <a:solidFill>
                <a:schemeClr val="dk1"/>
              </a:solidFill>
            </a:endParaRPr>
          </a:p>
        </p:txBody>
      </p:sp>
      <p:sp>
        <p:nvSpPr>
          <p:cNvPr id="496" name="Google Shape;49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1"/>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 Materials to learn NLP on Tensorflow</a:t>
            </a:r>
            <a:endParaRPr/>
          </a:p>
        </p:txBody>
      </p:sp>
      <p:sp>
        <p:nvSpPr>
          <p:cNvPr id="502" name="Google Shape;502;p51"/>
          <p:cNvSpPr txBox="1"/>
          <p:nvPr>
            <p:ph idx="1" type="body"/>
          </p:nvPr>
        </p:nvSpPr>
        <p:spPr>
          <a:xfrm>
            <a:off x="436800" y="1492400"/>
            <a:ext cx="8278800" cy="2957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t>Word Embedding:</a:t>
            </a:r>
            <a:r>
              <a:rPr lang="en" sz="1600"/>
              <a:t> </a:t>
            </a:r>
            <a:r>
              <a:rPr lang="en" sz="1600" u="sng">
                <a:solidFill>
                  <a:schemeClr val="hlink"/>
                </a:solidFill>
                <a:hlinkClick r:id="rId3"/>
              </a:rPr>
              <a:t>https://www.tensorflow.org/tutorials/text/word_embeddings</a:t>
            </a:r>
            <a:endParaRPr sz="1600"/>
          </a:p>
          <a:p>
            <a:pPr indent="-330200" lvl="0" marL="457200" rtl="0" algn="l">
              <a:spcBef>
                <a:spcPts val="0"/>
              </a:spcBef>
              <a:spcAft>
                <a:spcPts val="0"/>
              </a:spcAft>
              <a:buSzPts val="1600"/>
              <a:buChar char="●"/>
            </a:pPr>
            <a:r>
              <a:rPr b="1" lang="en" sz="1600"/>
              <a:t>Word2Vec:</a:t>
            </a:r>
            <a:r>
              <a:rPr lang="en" sz="1600"/>
              <a:t> </a:t>
            </a:r>
            <a:r>
              <a:rPr lang="en" sz="1600" u="sng">
                <a:solidFill>
                  <a:schemeClr val="hlink"/>
                </a:solidFill>
                <a:hlinkClick r:id="rId4"/>
              </a:rPr>
              <a:t>https://www.tensorflow.org/tutorials/text/word2vec</a:t>
            </a:r>
            <a:endParaRPr sz="1600"/>
          </a:p>
          <a:p>
            <a:pPr indent="-330200" lvl="0" marL="457200" rtl="0" algn="l">
              <a:spcBef>
                <a:spcPts val="0"/>
              </a:spcBef>
              <a:spcAft>
                <a:spcPts val="0"/>
              </a:spcAft>
              <a:buSzPts val="1600"/>
              <a:buChar char="●"/>
            </a:pPr>
            <a:r>
              <a:rPr b="1" lang="en" sz="1600"/>
              <a:t>Text Classification with RNN: </a:t>
            </a:r>
            <a:r>
              <a:rPr lang="en" sz="1600"/>
              <a:t>https://www.tensorflow.org/tutorials/text/text_classification_r</a:t>
            </a:r>
            <a:r>
              <a:rPr lang="en" sz="1600"/>
              <a:t>nn</a:t>
            </a:r>
            <a:endParaRPr sz="1600"/>
          </a:p>
          <a:p>
            <a:pPr indent="0" lvl="0" marL="0" rtl="0" algn="l">
              <a:spcBef>
                <a:spcPts val="0"/>
              </a:spcBef>
              <a:spcAft>
                <a:spcPts val="0"/>
              </a:spcAft>
              <a:buNone/>
            </a:pPr>
            <a:r>
              <a:t/>
            </a:r>
            <a:endParaRPr sz="1600"/>
          </a:p>
        </p:txBody>
      </p:sp>
      <p:sp>
        <p:nvSpPr>
          <p:cNvPr id="503" name="Google Shape;503;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2"/>
          <p:cNvSpPr txBox="1"/>
          <p:nvPr>
            <p:ph type="ctrTitle"/>
          </p:nvPr>
        </p:nvSpPr>
        <p:spPr>
          <a:xfrm>
            <a:off x="311700" y="3445900"/>
            <a:ext cx="8520600" cy="72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sp>
        <p:nvSpPr>
          <p:cNvPr id="509" name="Google Shape;509;p52"/>
          <p:cNvSpPr txBox="1"/>
          <p:nvPr>
            <p:ph idx="2" type="title"/>
          </p:nvPr>
        </p:nvSpPr>
        <p:spPr>
          <a:xfrm>
            <a:off x="436800" y="352700"/>
            <a:ext cx="6855000" cy="60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Your Feedback Matters!</a:t>
            </a:r>
            <a:endParaRPr/>
          </a:p>
        </p:txBody>
      </p:sp>
      <p:sp>
        <p:nvSpPr>
          <p:cNvPr id="510" name="Google Shape;510;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11" name="Google Shape;511;p52"/>
          <p:cNvPicPr preferRelativeResize="0"/>
          <p:nvPr/>
        </p:nvPicPr>
        <p:blipFill rotWithShape="1">
          <a:blip r:embed="rId3">
            <a:alphaModFix/>
          </a:blip>
          <a:srcRect b="0" l="0" r="0" t="0"/>
          <a:stretch/>
        </p:blipFill>
        <p:spPr>
          <a:xfrm>
            <a:off x="2865275" y="954500"/>
            <a:ext cx="3413450" cy="3413450"/>
          </a:xfrm>
          <a:prstGeom prst="rect">
            <a:avLst/>
          </a:prstGeom>
          <a:noFill/>
          <a:ln>
            <a:noFill/>
          </a:ln>
        </p:spPr>
      </p:pic>
      <p:sp>
        <p:nvSpPr>
          <p:cNvPr id="512" name="Google Shape;512;p52"/>
          <p:cNvSpPr txBox="1"/>
          <p:nvPr/>
        </p:nvSpPr>
        <p:spPr>
          <a:xfrm>
            <a:off x="671550" y="3875050"/>
            <a:ext cx="7800900" cy="49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Arial"/>
                <a:ea typeface="Arial"/>
                <a:cs typeface="Arial"/>
                <a:sym typeface="Arial"/>
                <a:hlinkClick r:id="rId4"/>
              </a:rPr>
              <a:t>bit.ly/3hmJ3Nr </a:t>
            </a:r>
            <a:endParaRPr b="0" i="0" sz="2400" u="none" cap="none" strike="noStrike">
              <a:solidFill>
                <a:srgbClr val="FF572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3"/>
          <p:cNvSpPr txBox="1"/>
          <p:nvPr>
            <p:ph type="title"/>
          </p:nvPr>
        </p:nvSpPr>
        <p:spPr>
          <a:xfrm>
            <a:off x="284400" y="47900"/>
            <a:ext cx="6855000" cy="60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Who is Coderschool?</a:t>
            </a:r>
            <a:endParaRPr/>
          </a:p>
        </p:txBody>
      </p:sp>
      <p:sp>
        <p:nvSpPr>
          <p:cNvPr id="88" name="Google Shape;88;p13"/>
          <p:cNvSpPr txBox="1"/>
          <p:nvPr>
            <p:ph idx="1" type="body"/>
          </p:nvPr>
        </p:nvSpPr>
        <p:spPr>
          <a:xfrm>
            <a:off x="93925" y="487950"/>
            <a:ext cx="7404000" cy="2957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2200">
                <a:solidFill>
                  <a:srgbClr val="FF0000"/>
                </a:solidFill>
              </a:rPr>
              <a:t>CoderSchool</a:t>
            </a:r>
            <a:r>
              <a:rPr lang="en" sz="2000"/>
              <a:t> is an organization that drives frontier technologies in Vietnam through education. </a:t>
            </a:r>
            <a:endParaRPr sz="2000"/>
          </a:p>
          <a:p>
            <a:pPr indent="0" lvl="0" marL="45720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SzPts val="2000"/>
              <a:buChar char="●"/>
            </a:pPr>
            <a:r>
              <a:rPr lang="en" sz="2000"/>
              <a:t>Provide both online and offline </a:t>
            </a:r>
            <a:r>
              <a:rPr lang="en" sz="2000">
                <a:solidFill>
                  <a:schemeClr val="dk1"/>
                </a:solidFill>
              </a:rPr>
              <a:t>coding </a:t>
            </a:r>
            <a:r>
              <a:rPr lang="en" sz="2000"/>
              <a:t>courses, mentorship, and job placement for our students and a</a:t>
            </a:r>
            <a:r>
              <a:rPr lang="en" sz="2000"/>
              <a:t>l</a:t>
            </a:r>
            <a:r>
              <a:rPr lang="en" sz="2000"/>
              <a:t>umni. </a:t>
            </a:r>
            <a:endParaRPr sz="2000"/>
          </a:p>
          <a:p>
            <a:pPr indent="0" lvl="0" marL="457200" rtl="0" algn="l">
              <a:lnSpc>
                <a:spcPct val="100000"/>
              </a:lnSpc>
              <a:spcBef>
                <a:spcPts val="0"/>
              </a:spcBef>
              <a:spcAft>
                <a:spcPts val="0"/>
              </a:spcAft>
              <a:buNone/>
            </a:pPr>
            <a:r>
              <a:t/>
            </a:r>
            <a:endParaRPr sz="2000"/>
          </a:p>
          <a:p>
            <a:pPr indent="0" lvl="0" marL="457200" rtl="0" algn="l">
              <a:lnSpc>
                <a:spcPct val="100000"/>
              </a:lnSpc>
              <a:spcBef>
                <a:spcPts val="0"/>
              </a:spcBef>
              <a:spcAft>
                <a:spcPts val="0"/>
              </a:spcAft>
              <a:buNone/>
            </a:pPr>
            <a:r>
              <a:t/>
            </a:r>
            <a:endParaRPr sz="2000"/>
          </a:p>
        </p:txBody>
      </p:sp>
      <p:sp>
        <p:nvSpPr>
          <p:cNvPr id="89" name="Google Shape;89;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90" name="Google Shape;90;p13"/>
          <p:cNvPicPr preferRelativeResize="0"/>
          <p:nvPr/>
        </p:nvPicPr>
        <p:blipFill>
          <a:blip r:embed="rId3">
            <a:alphaModFix/>
          </a:blip>
          <a:stretch>
            <a:fillRect/>
          </a:stretch>
        </p:blipFill>
        <p:spPr>
          <a:xfrm>
            <a:off x="1590948" y="2194075"/>
            <a:ext cx="5965126" cy="2500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208200" y="1241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300">
                <a:solidFill>
                  <a:srgbClr val="FF0000"/>
                </a:solidFill>
                <a:latin typeface="Montserrat"/>
                <a:ea typeface="Montserrat"/>
                <a:cs typeface="Montserrat"/>
                <a:sym typeface="Montserrat"/>
              </a:rPr>
              <a:t>Kick-start Your Tech Journey With Us!</a:t>
            </a:r>
            <a:endParaRPr b="1" sz="2300">
              <a:solidFill>
                <a:srgbClr val="FF0000"/>
              </a:solidFill>
              <a:latin typeface="Montserrat"/>
              <a:ea typeface="Montserrat"/>
              <a:cs typeface="Montserrat"/>
              <a:sym typeface="Montserrat"/>
            </a:endParaRPr>
          </a:p>
          <a:p>
            <a:pPr indent="0" lvl="0" marL="0" rtl="0" algn="l">
              <a:spcBef>
                <a:spcPts val="0"/>
              </a:spcBef>
              <a:spcAft>
                <a:spcPts val="0"/>
              </a:spcAft>
              <a:buNone/>
            </a:pPr>
            <a:r>
              <a:t/>
            </a:r>
            <a:endParaRPr sz="1800"/>
          </a:p>
        </p:txBody>
      </p:sp>
      <p:sp>
        <p:nvSpPr>
          <p:cNvPr id="96" name="Google Shape;96;p14"/>
          <p:cNvSpPr txBox="1"/>
          <p:nvPr>
            <p:ph idx="1" type="body"/>
          </p:nvPr>
        </p:nvSpPr>
        <p:spPr>
          <a:xfrm>
            <a:off x="504275" y="559800"/>
            <a:ext cx="7252200" cy="41901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a:solidFill>
                  <a:schemeClr val="dk1"/>
                </a:solidFill>
                <a:latin typeface="Montserrat"/>
                <a:ea typeface="Montserrat"/>
                <a:cs typeface="Montserrat"/>
                <a:sym typeface="Montserrat"/>
              </a:rPr>
              <a:t>For Machine Learning lovers:</a:t>
            </a:r>
            <a:endParaRPr b="1">
              <a:solidFill>
                <a:schemeClr val="dk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Machine Learning &amp; Data Science (online/offline and full-time/part-time)</a:t>
            </a:r>
            <a:endParaRPr b="1">
              <a:solidFill>
                <a:srgbClr val="FF0000"/>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Data Analysis (part-time)</a:t>
            </a:r>
            <a:endParaRPr b="1">
              <a:solidFill>
                <a:srgbClr val="FF0000"/>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a:solidFill>
                  <a:schemeClr val="dk1"/>
                </a:solidFill>
                <a:latin typeface="Montserrat"/>
                <a:ea typeface="Montserrat"/>
                <a:cs typeface="Montserrat"/>
                <a:sym typeface="Montserrat"/>
              </a:rPr>
              <a:t>For aspiring Web Developers:</a:t>
            </a:r>
            <a:endParaRPr b="1">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Montserrat Medium"/>
                <a:ea typeface="Montserrat Medium"/>
                <a:cs typeface="Montserrat Medium"/>
                <a:sym typeface="Montserrat Medium"/>
              </a:rPr>
              <a:t>Full Stack Web Development </a:t>
            </a:r>
            <a:r>
              <a:rPr lang="en">
                <a:solidFill>
                  <a:schemeClr val="dk1"/>
                </a:solidFill>
                <a:latin typeface="Montserrat Medium"/>
                <a:ea typeface="Montserrat Medium"/>
                <a:cs typeface="Montserrat Medium"/>
                <a:sym typeface="Montserrat Medium"/>
              </a:rPr>
              <a:t>(online/offline and full-time/part-time)</a:t>
            </a:r>
            <a:endParaRPr>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Clr>
                <a:schemeClr val="dk1"/>
              </a:buClr>
              <a:buSzPts val="1100"/>
              <a:buFont typeface="Arial"/>
              <a:buNone/>
            </a:pPr>
            <a:r>
              <a:rPr b="1" lang="en">
                <a:solidFill>
                  <a:schemeClr val="dk1"/>
                </a:solidFill>
                <a:latin typeface="Montserrat"/>
                <a:ea typeface="Montserrat"/>
                <a:cs typeface="Montserrat"/>
                <a:sym typeface="Montserrat"/>
              </a:rPr>
              <a:t>100% Job Guarantee for beginners with no coding experience:</a:t>
            </a:r>
            <a:endParaRPr b="1">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Montserrat Medium"/>
                <a:ea typeface="Montserrat Medium"/>
                <a:cs typeface="Montserrat Medium"/>
                <a:sym typeface="Montserrat Medium"/>
              </a:rPr>
              <a:t>For more information, please contact us!</a:t>
            </a:r>
            <a:endParaRPr>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Clr>
                <a:schemeClr val="dk1"/>
              </a:buClr>
              <a:buSzPts val="1100"/>
              <a:buFont typeface="Arial"/>
              <a:buNone/>
            </a:pPr>
            <a:r>
              <a:t/>
            </a:r>
            <a:endParaRPr>
              <a:solidFill>
                <a:srgbClr val="FF0000"/>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Clr>
                <a:schemeClr val="dk1"/>
              </a:buClr>
              <a:buSzPts val="1100"/>
              <a:buFont typeface="Arial"/>
              <a:buNone/>
            </a:pPr>
            <a:r>
              <a:rPr lang="en">
                <a:solidFill>
                  <a:srgbClr val="FF0000"/>
                </a:solidFill>
                <a:latin typeface="Montserrat Medium"/>
                <a:ea typeface="Montserrat Medium"/>
                <a:cs typeface="Montserrat Medium"/>
                <a:sym typeface="Montserrat Medium"/>
              </a:rPr>
              <a:t>Are you ready?</a:t>
            </a:r>
            <a:endParaRPr>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Montserrat Medium"/>
                <a:ea typeface="Montserrat Medium"/>
                <a:cs typeface="Montserrat Medium"/>
                <a:sym typeface="Montserrat Medium"/>
              </a:rPr>
              <a:t>Email us at apply</a:t>
            </a:r>
            <a:r>
              <a:rPr lang="en" u="sng">
                <a:solidFill>
                  <a:srgbClr val="1C3678"/>
                </a:solidFill>
                <a:latin typeface="Montserrat Medium"/>
                <a:ea typeface="Montserrat Medium"/>
                <a:cs typeface="Montserrat Medium"/>
                <a:sym typeface="Montserrat Medium"/>
                <a:hlinkClick r:id="rId3">
                  <a:extLst>
                    <a:ext uri="{A12FA001-AC4F-418D-AE19-62706E023703}">
                      <ahyp:hlinkClr val="tx"/>
                    </a:ext>
                  </a:extLst>
                </a:hlinkClick>
              </a:rPr>
              <a:t>@coderschool.vn</a:t>
            </a:r>
            <a:endParaRPr>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Montserrat Medium"/>
                <a:ea typeface="Montserrat Medium"/>
                <a:cs typeface="Montserrat Medium"/>
                <a:sym typeface="Montserrat Medium"/>
              </a:rPr>
              <a:t>Or call us at (+84) 984 326 569</a:t>
            </a:r>
            <a:endParaRPr>
              <a:solidFill>
                <a:srgbClr val="FF0000"/>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p:txBody>
      </p:sp>
      <p:sp>
        <p:nvSpPr>
          <p:cNvPr id="97" name="Google Shape;9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208200" y="1241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client base</a:t>
            </a:r>
            <a:endParaRPr/>
          </a:p>
        </p:txBody>
      </p:sp>
      <p:sp>
        <p:nvSpPr>
          <p:cNvPr id="103" name="Google Shape;103;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04" name="Google Shape;104;p15"/>
          <p:cNvPicPr preferRelativeResize="0"/>
          <p:nvPr/>
        </p:nvPicPr>
        <p:blipFill>
          <a:blip r:embed="rId3">
            <a:alphaModFix/>
          </a:blip>
          <a:stretch>
            <a:fillRect/>
          </a:stretch>
        </p:blipFill>
        <p:spPr>
          <a:xfrm>
            <a:off x="1322450" y="593825"/>
            <a:ext cx="6392169" cy="4156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 hope you take away from this 	</a:t>
            </a:r>
            <a:endParaRPr/>
          </a:p>
        </p:txBody>
      </p:sp>
      <p:sp>
        <p:nvSpPr>
          <p:cNvPr id="110" name="Google Shape;110;p16"/>
          <p:cNvSpPr txBox="1"/>
          <p:nvPr>
            <p:ph idx="1" type="body"/>
          </p:nvPr>
        </p:nvSpPr>
        <p:spPr>
          <a:xfrm>
            <a:off x="436800" y="1111400"/>
            <a:ext cx="8278800" cy="29571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AutoNum type="arabicPeriod"/>
            </a:pPr>
            <a:r>
              <a:rPr lang="en" sz="2200"/>
              <a:t>What is Sentiment Analysis</a:t>
            </a:r>
            <a:endParaRPr sz="2200"/>
          </a:p>
          <a:p>
            <a:pPr indent="-368300" lvl="0" marL="457200" rtl="0" algn="l">
              <a:lnSpc>
                <a:spcPct val="115000"/>
              </a:lnSpc>
              <a:spcBef>
                <a:spcPts val="0"/>
              </a:spcBef>
              <a:spcAft>
                <a:spcPts val="0"/>
              </a:spcAft>
              <a:buSzPts val="2200"/>
              <a:buAutoNum type="arabicPeriod"/>
            </a:pPr>
            <a:r>
              <a:rPr lang="en" sz="2200"/>
              <a:t>Why it is very important to </a:t>
            </a:r>
            <a:r>
              <a:rPr lang="en" sz="2200"/>
              <a:t>business and society </a:t>
            </a:r>
            <a:endParaRPr sz="2200"/>
          </a:p>
          <a:p>
            <a:pPr indent="-368300" lvl="0" marL="457200" rtl="0" algn="l">
              <a:lnSpc>
                <a:spcPct val="115000"/>
              </a:lnSpc>
              <a:spcBef>
                <a:spcPts val="0"/>
              </a:spcBef>
              <a:spcAft>
                <a:spcPts val="0"/>
              </a:spcAft>
              <a:buSzPts val="2200"/>
              <a:buAutoNum type="arabicPeriod"/>
            </a:pPr>
            <a:r>
              <a:rPr lang="en" sz="2200"/>
              <a:t>What is the general pipeline for preprocess text </a:t>
            </a:r>
            <a:endParaRPr sz="2200"/>
          </a:p>
          <a:p>
            <a:pPr indent="-368300" lvl="0" marL="457200" rtl="0" algn="l">
              <a:lnSpc>
                <a:spcPct val="115000"/>
              </a:lnSpc>
              <a:spcBef>
                <a:spcPts val="0"/>
              </a:spcBef>
              <a:spcAft>
                <a:spcPts val="0"/>
              </a:spcAft>
              <a:buSzPts val="2200"/>
              <a:buAutoNum type="arabicPeriod"/>
            </a:pPr>
            <a:r>
              <a:rPr lang="en" sz="2200"/>
              <a:t>How to represent words for computer to process (Tokenization)</a:t>
            </a:r>
            <a:endParaRPr sz="2200"/>
          </a:p>
          <a:p>
            <a:pPr indent="-368300" lvl="0" marL="457200" rtl="0" algn="l">
              <a:lnSpc>
                <a:spcPct val="115000"/>
              </a:lnSpc>
              <a:spcBef>
                <a:spcPts val="0"/>
              </a:spcBef>
              <a:spcAft>
                <a:spcPts val="0"/>
              </a:spcAft>
              <a:buSzPts val="2200"/>
              <a:buAutoNum type="arabicPeriod"/>
            </a:pPr>
            <a:r>
              <a:rPr lang="en" sz="2200"/>
              <a:t>What is Word Embedding Vector</a:t>
            </a:r>
            <a:endParaRPr sz="2200"/>
          </a:p>
          <a:p>
            <a:pPr indent="-368300" lvl="0" marL="457200" rtl="0" algn="l">
              <a:lnSpc>
                <a:spcPct val="115000"/>
              </a:lnSpc>
              <a:spcBef>
                <a:spcPts val="0"/>
              </a:spcBef>
              <a:spcAft>
                <a:spcPts val="0"/>
              </a:spcAft>
              <a:buSzPts val="2200"/>
              <a:buAutoNum type="arabicPeriod"/>
            </a:pPr>
            <a:r>
              <a:rPr lang="en" sz="2200"/>
              <a:t>Basic understanding of deep neural network</a:t>
            </a:r>
            <a:endParaRPr sz="2200"/>
          </a:p>
          <a:p>
            <a:pPr indent="-368300" lvl="0" marL="457200" rtl="0" algn="l">
              <a:lnSpc>
                <a:spcPct val="115000"/>
              </a:lnSpc>
              <a:spcBef>
                <a:spcPts val="0"/>
              </a:spcBef>
              <a:spcAft>
                <a:spcPts val="0"/>
              </a:spcAft>
              <a:buSzPts val="2200"/>
              <a:buAutoNum type="arabicPeriod"/>
            </a:pPr>
            <a:r>
              <a:rPr lang="en" sz="2200"/>
              <a:t>Build a deep learning model using Tensorflow (lab)</a:t>
            </a:r>
            <a:endParaRPr sz="2200"/>
          </a:p>
          <a:p>
            <a:pPr indent="0" lvl="0" marL="0" rtl="0" algn="l">
              <a:lnSpc>
                <a:spcPct val="115000"/>
              </a:lnSpc>
              <a:spcBef>
                <a:spcPts val="0"/>
              </a:spcBef>
              <a:spcAft>
                <a:spcPts val="0"/>
              </a:spcAft>
              <a:buNone/>
            </a:pPr>
            <a:r>
              <a:t/>
            </a:r>
            <a:endParaRPr sz="2200"/>
          </a:p>
        </p:txBody>
      </p:sp>
      <p:sp>
        <p:nvSpPr>
          <p:cNvPr id="111" name="Google Shape;111;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17"/>
          <p:cNvPicPr preferRelativeResize="0"/>
          <p:nvPr/>
        </p:nvPicPr>
        <p:blipFill>
          <a:blip r:embed="rId3">
            <a:alphaModFix/>
          </a:blip>
          <a:stretch>
            <a:fillRect/>
          </a:stretch>
        </p:blipFill>
        <p:spPr>
          <a:xfrm>
            <a:off x="220551" y="1476601"/>
            <a:ext cx="2278278" cy="1468278"/>
          </a:xfrm>
          <a:prstGeom prst="rect">
            <a:avLst/>
          </a:prstGeom>
          <a:noFill/>
          <a:ln>
            <a:noFill/>
          </a:ln>
        </p:spPr>
      </p:pic>
      <p:sp>
        <p:nvSpPr>
          <p:cNvPr id="117" name="Google Shape;117;p17"/>
          <p:cNvSpPr txBox="1"/>
          <p:nvPr>
            <p:ph type="title"/>
          </p:nvPr>
        </p:nvSpPr>
        <p:spPr>
          <a:xfrm>
            <a:off x="436800" y="352700"/>
            <a:ext cx="68550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think about a scenario</a:t>
            </a:r>
            <a:endParaRPr/>
          </a:p>
        </p:txBody>
      </p:sp>
      <p:sp>
        <p:nvSpPr>
          <p:cNvPr id="118" name="Google Shape;11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19" name="Google Shape;119;p17"/>
          <p:cNvPicPr preferRelativeResize="0"/>
          <p:nvPr/>
        </p:nvPicPr>
        <p:blipFill>
          <a:blip r:embed="rId4">
            <a:alphaModFix/>
          </a:blip>
          <a:stretch>
            <a:fillRect/>
          </a:stretch>
        </p:blipFill>
        <p:spPr>
          <a:xfrm>
            <a:off x="1058809" y="1091580"/>
            <a:ext cx="601778" cy="601800"/>
          </a:xfrm>
          <a:prstGeom prst="rect">
            <a:avLst/>
          </a:prstGeom>
          <a:noFill/>
          <a:ln>
            <a:noFill/>
          </a:ln>
        </p:spPr>
      </p:pic>
      <p:pic>
        <p:nvPicPr>
          <p:cNvPr id="120" name="Google Shape;120;p17"/>
          <p:cNvPicPr preferRelativeResize="0"/>
          <p:nvPr/>
        </p:nvPicPr>
        <p:blipFill>
          <a:blip r:embed="rId5">
            <a:alphaModFix/>
          </a:blip>
          <a:stretch>
            <a:fillRect/>
          </a:stretch>
        </p:blipFill>
        <p:spPr>
          <a:xfrm>
            <a:off x="272140" y="2077170"/>
            <a:ext cx="2202575" cy="2202575"/>
          </a:xfrm>
          <a:prstGeom prst="rect">
            <a:avLst/>
          </a:prstGeom>
          <a:noFill/>
          <a:ln>
            <a:noFill/>
          </a:ln>
        </p:spPr>
      </p:pic>
      <p:sp>
        <p:nvSpPr>
          <p:cNvPr id="121" name="Google Shape;121;p17"/>
          <p:cNvSpPr txBox="1"/>
          <p:nvPr/>
        </p:nvSpPr>
        <p:spPr>
          <a:xfrm>
            <a:off x="3888400" y="1476600"/>
            <a:ext cx="40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2" name="Google Shape;122;p17"/>
          <p:cNvSpPr txBox="1"/>
          <p:nvPr/>
        </p:nvSpPr>
        <p:spPr>
          <a:xfrm rot="10800000">
            <a:off x="5488167" y="4164950"/>
            <a:ext cx="32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123" name="Google Shape;123;p17"/>
          <p:cNvGrpSpPr/>
          <p:nvPr/>
        </p:nvGrpSpPr>
        <p:grpSpPr>
          <a:xfrm>
            <a:off x="2805700" y="2170300"/>
            <a:ext cx="5574000" cy="717300"/>
            <a:chOff x="2805700" y="2170300"/>
            <a:chExt cx="5574000" cy="717300"/>
          </a:xfrm>
        </p:grpSpPr>
        <p:sp>
          <p:nvSpPr>
            <p:cNvPr id="124" name="Google Shape;124;p17"/>
            <p:cNvSpPr/>
            <p:nvPr/>
          </p:nvSpPr>
          <p:spPr>
            <a:xfrm>
              <a:off x="2805700" y="2170300"/>
              <a:ext cx="5574000" cy="7173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Text: “My shirt got wrong color!...”</a:t>
              </a:r>
              <a:br>
                <a:rPr lang="en">
                  <a:solidFill>
                    <a:schemeClr val="dk1"/>
                  </a:solidFill>
                </a:rPr>
              </a:br>
              <a:r>
                <a:rPr lang="en">
                  <a:solidFill>
                    <a:schemeClr val="dk1"/>
                  </a:solidFill>
                </a:rPr>
                <a:t>Length: 300 words</a:t>
              </a:r>
              <a:endParaRPr/>
            </a:p>
          </p:txBody>
        </p:sp>
        <p:pic>
          <p:nvPicPr>
            <p:cNvPr id="125" name="Google Shape;125;p17"/>
            <p:cNvPicPr preferRelativeResize="0"/>
            <p:nvPr/>
          </p:nvPicPr>
          <p:blipFill>
            <a:blip r:embed="rId6">
              <a:alphaModFix/>
            </a:blip>
            <a:stretch>
              <a:fillRect/>
            </a:stretch>
          </p:blipFill>
          <p:spPr>
            <a:xfrm>
              <a:off x="6926656" y="2266924"/>
              <a:ext cx="783870" cy="548699"/>
            </a:xfrm>
            <a:prstGeom prst="rect">
              <a:avLst/>
            </a:prstGeom>
            <a:noFill/>
            <a:ln>
              <a:noFill/>
            </a:ln>
          </p:spPr>
        </p:pic>
      </p:grpSp>
      <p:grpSp>
        <p:nvGrpSpPr>
          <p:cNvPr id="126" name="Google Shape;126;p17"/>
          <p:cNvGrpSpPr/>
          <p:nvPr/>
        </p:nvGrpSpPr>
        <p:grpSpPr>
          <a:xfrm>
            <a:off x="2805700" y="1243975"/>
            <a:ext cx="5497800" cy="747629"/>
            <a:chOff x="2805700" y="1243975"/>
            <a:chExt cx="5497800" cy="747629"/>
          </a:xfrm>
        </p:grpSpPr>
        <p:sp>
          <p:nvSpPr>
            <p:cNvPr id="127" name="Google Shape;127;p17"/>
            <p:cNvSpPr/>
            <p:nvPr/>
          </p:nvSpPr>
          <p:spPr>
            <a:xfrm>
              <a:off x="2805700" y="1243975"/>
              <a:ext cx="5497800" cy="7173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Text: “My beanie is amazing!...”</a:t>
              </a:r>
              <a:br>
                <a:rPr lang="en">
                  <a:solidFill>
                    <a:schemeClr val="dk1"/>
                  </a:solidFill>
                </a:rPr>
              </a:br>
              <a:r>
                <a:rPr lang="en">
                  <a:solidFill>
                    <a:schemeClr val="dk1"/>
                  </a:solidFill>
                </a:rPr>
                <a:t>Length: 120 words</a:t>
              </a:r>
              <a:endParaRPr/>
            </a:p>
          </p:txBody>
        </p:sp>
        <p:pic>
          <p:nvPicPr>
            <p:cNvPr id="128" name="Google Shape;128;p17"/>
            <p:cNvPicPr preferRelativeResize="0"/>
            <p:nvPr/>
          </p:nvPicPr>
          <p:blipFill>
            <a:blip r:embed="rId7">
              <a:alphaModFix/>
            </a:blip>
            <a:stretch>
              <a:fillRect/>
            </a:stretch>
          </p:blipFill>
          <p:spPr>
            <a:xfrm>
              <a:off x="7000300" y="1281377"/>
              <a:ext cx="710227" cy="710227"/>
            </a:xfrm>
            <a:prstGeom prst="rect">
              <a:avLst/>
            </a:prstGeom>
            <a:noFill/>
            <a:ln>
              <a:noFill/>
            </a:ln>
          </p:spPr>
        </p:pic>
      </p:grpSp>
      <p:grpSp>
        <p:nvGrpSpPr>
          <p:cNvPr id="129" name="Google Shape;129;p17"/>
          <p:cNvGrpSpPr/>
          <p:nvPr/>
        </p:nvGrpSpPr>
        <p:grpSpPr>
          <a:xfrm>
            <a:off x="2805550" y="3020425"/>
            <a:ext cx="5574000" cy="717300"/>
            <a:chOff x="2805550" y="3020425"/>
            <a:chExt cx="5574000" cy="717300"/>
          </a:xfrm>
        </p:grpSpPr>
        <p:sp>
          <p:nvSpPr>
            <p:cNvPr id="130" name="Google Shape;130;p17"/>
            <p:cNvSpPr/>
            <p:nvPr/>
          </p:nvSpPr>
          <p:spPr>
            <a:xfrm>
              <a:off x="2805550" y="3020425"/>
              <a:ext cx="5574000" cy="7173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Text: “The size of the shirt is really odd!...”</a:t>
              </a:r>
              <a:br>
                <a:rPr lang="en">
                  <a:solidFill>
                    <a:schemeClr val="dk1"/>
                  </a:solidFill>
                </a:rPr>
              </a:br>
              <a:r>
                <a:rPr lang="en">
                  <a:solidFill>
                    <a:schemeClr val="dk1"/>
                  </a:solidFill>
                </a:rPr>
                <a:t>Length: 20 minutes</a:t>
              </a:r>
              <a:endParaRPr/>
            </a:p>
          </p:txBody>
        </p:sp>
        <p:pic>
          <p:nvPicPr>
            <p:cNvPr id="131" name="Google Shape;131;p17"/>
            <p:cNvPicPr preferRelativeResize="0"/>
            <p:nvPr/>
          </p:nvPicPr>
          <p:blipFill>
            <a:blip r:embed="rId8">
              <a:alphaModFix/>
            </a:blip>
            <a:stretch>
              <a:fillRect/>
            </a:stretch>
          </p:blipFill>
          <p:spPr>
            <a:xfrm>
              <a:off x="7063675" y="3135743"/>
              <a:ext cx="548700" cy="548700"/>
            </a:xfrm>
            <a:prstGeom prst="rect">
              <a:avLst/>
            </a:prstGeom>
            <a:noFill/>
            <a:ln>
              <a:noFill/>
            </a:ln>
          </p:spPr>
        </p:pic>
      </p:grpSp>
      <p:grpSp>
        <p:nvGrpSpPr>
          <p:cNvPr id="132" name="Google Shape;132;p17"/>
          <p:cNvGrpSpPr/>
          <p:nvPr/>
        </p:nvGrpSpPr>
        <p:grpSpPr>
          <a:xfrm>
            <a:off x="2881900" y="3932575"/>
            <a:ext cx="5497800" cy="717300"/>
            <a:chOff x="2881900" y="3932575"/>
            <a:chExt cx="5497800" cy="717300"/>
          </a:xfrm>
        </p:grpSpPr>
        <p:sp>
          <p:nvSpPr>
            <p:cNvPr id="133" name="Google Shape;133;p17"/>
            <p:cNvSpPr/>
            <p:nvPr/>
          </p:nvSpPr>
          <p:spPr>
            <a:xfrm>
              <a:off x="2881900" y="3932575"/>
              <a:ext cx="5497800" cy="7173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Text: “The new beanie feel really warm!...”</a:t>
              </a:r>
              <a:br>
                <a:rPr lang="en">
                  <a:solidFill>
                    <a:schemeClr val="dk1"/>
                  </a:solidFill>
                </a:rPr>
              </a:br>
              <a:r>
                <a:rPr lang="en">
                  <a:solidFill>
                    <a:schemeClr val="dk1"/>
                  </a:solidFill>
                </a:rPr>
                <a:t>Length: 40 words</a:t>
              </a:r>
              <a:endParaRPr/>
            </a:p>
          </p:txBody>
        </p:sp>
        <p:pic>
          <p:nvPicPr>
            <p:cNvPr id="134" name="Google Shape;134;p17"/>
            <p:cNvPicPr preferRelativeResize="0"/>
            <p:nvPr/>
          </p:nvPicPr>
          <p:blipFill>
            <a:blip r:embed="rId9">
              <a:alphaModFix/>
            </a:blip>
            <a:stretch>
              <a:fillRect/>
            </a:stretch>
          </p:blipFill>
          <p:spPr>
            <a:xfrm>
              <a:off x="7175261" y="4058040"/>
              <a:ext cx="497149" cy="497149"/>
            </a:xfrm>
            <a:prstGeom prst="rect">
              <a:avLst/>
            </a:prstGeom>
            <a:noFill/>
            <a:ln>
              <a:noFill/>
            </a:ln>
          </p:spPr>
        </p:pic>
      </p:grpSp>
      <p:pic>
        <p:nvPicPr>
          <p:cNvPr id="135" name="Google Shape;135;p17"/>
          <p:cNvPicPr preferRelativeResize="0"/>
          <p:nvPr/>
        </p:nvPicPr>
        <p:blipFill rotWithShape="1">
          <a:blip r:embed="rId10">
            <a:alphaModFix/>
          </a:blip>
          <a:srcRect b="58857" l="29583" r="50918" t="14610"/>
          <a:stretch/>
        </p:blipFill>
        <p:spPr>
          <a:xfrm>
            <a:off x="8461637" y="1361224"/>
            <a:ext cx="601776" cy="545912"/>
          </a:xfrm>
          <a:prstGeom prst="rect">
            <a:avLst/>
          </a:prstGeom>
          <a:noFill/>
          <a:ln>
            <a:noFill/>
          </a:ln>
        </p:spPr>
      </p:pic>
      <p:pic>
        <p:nvPicPr>
          <p:cNvPr id="136" name="Google Shape;136;p17"/>
          <p:cNvPicPr preferRelativeResize="0"/>
          <p:nvPr/>
        </p:nvPicPr>
        <p:blipFill rotWithShape="1">
          <a:blip r:embed="rId11">
            <a:alphaModFix/>
          </a:blip>
          <a:srcRect b="16242" l="30271" r="50231" t="57225"/>
          <a:stretch/>
        </p:blipFill>
        <p:spPr>
          <a:xfrm>
            <a:off x="8482938" y="2308827"/>
            <a:ext cx="601776" cy="545899"/>
          </a:xfrm>
          <a:prstGeom prst="rect">
            <a:avLst/>
          </a:prstGeom>
          <a:noFill/>
          <a:ln>
            <a:noFill/>
          </a:ln>
        </p:spPr>
      </p:pic>
      <p:pic>
        <p:nvPicPr>
          <p:cNvPr id="137" name="Google Shape;137;p17"/>
          <p:cNvPicPr preferRelativeResize="0"/>
          <p:nvPr/>
        </p:nvPicPr>
        <p:blipFill rotWithShape="1">
          <a:blip r:embed="rId10">
            <a:alphaModFix/>
          </a:blip>
          <a:srcRect b="58857" l="29583" r="50918" t="14610"/>
          <a:stretch/>
        </p:blipFill>
        <p:spPr>
          <a:xfrm>
            <a:off x="8461613" y="4051149"/>
            <a:ext cx="601776" cy="545913"/>
          </a:xfrm>
          <a:prstGeom prst="rect">
            <a:avLst/>
          </a:prstGeom>
          <a:noFill/>
          <a:ln>
            <a:noFill/>
          </a:ln>
        </p:spPr>
      </p:pic>
      <p:pic>
        <p:nvPicPr>
          <p:cNvPr id="138" name="Google Shape;138;p17"/>
          <p:cNvPicPr preferRelativeResize="0"/>
          <p:nvPr/>
        </p:nvPicPr>
        <p:blipFill rotWithShape="1">
          <a:blip r:embed="rId11">
            <a:alphaModFix/>
          </a:blip>
          <a:srcRect b="16242" l="30271" r="50231" t="57225"/>
          <a:stretch/>
        </p:blipFill>
        <p:spPr>
          <a:xfrm>
            <a:off x="8461613" y="3160690"/>
            <a:ext cx="601776" cy="545899"/>
          </a:xfrm>
          <a:prstGeom prst="rect">
            <a:avLst/>
          </a:prstGeom>
          <a:noFill/>
          <a:ln>
            <a:noFill/>
          </a:ln>
        </p:spPr>
      </p:pic>
      <p:pic>
        <p:nvPicPr>
          <p:cNvPr id="139" name="Google Shape;139;p17"/>
          <p:cNvPicPr preferRelativeResize="0"/>
          <p:nvPr/>
        </p:nvPicPr>
        <p:blipFill rotWithShape="1">
          <a:blip r:embed="rId11">
            <a:alphaModFix/>
          </a:blip>
          <a:srcRect b="16242" l="30271" r="50231" t="57225"/>
          <a:stretch/>
        </p:blipFill>
        <p:spPr>
          <a:xfrm>
            <a:off x="1962588" y="3263915"/>
            <a:ext cx="601776" cy="545899"/>
          </a:xfrm>
          <a:prstGeom prst="rect">
            <a:avLst/>
          </a:prstGeom>
          <a:noFill/>
          <a:ln>
            <a:noFill/>
          </a:ln>
        </p:spPr>
      </p:pic>
      <p:pic>
        <p:nvPicPr>
          <p:cNvPr id="140" name="Google Shape;140;p17"/>
          <p:cNvPicPr preferRelativeResize="0"/>
          <p:nvPr/>
        </p:nvPicPr>
        <p:blipFill rotWithShape="1">
          <a:blip r:embed="rId10">
            <a:alphaModFix/>
          </a:blip>
          <a:srcRect b="58857" l="29583" r="50918" t="14610"/>
          <a:stretch/>
        </p:blipFill>
        <p:spPr>
          <a:xfrm>
            <a:off x="1872938" y="1119524"/>
            <a:ext cx="601776" cy="5459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